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49"/>
  </p:notesMasterIdLst>
  <p:handoutMasterIdLst>
    <p:handoutMasterId r:id="rId50"/>
  </p:handoutMasterIdLst>
  <p:sldIdLst>
    <p:sldId id="256" r:id="rId2"/>
    <p:sldId id="670" r:id="rId3"/>
    <p:sldId id="706" r:id="rId4"/>
    <p:sldId id="671" r:id="rId5"/>
    <p:sldId id="692" r:id="rId6"/>
    <p:sldId id="693" r:id="rId7"/>
    <p:sldId id="614" r:id="rId8"/>
    <p:sldId id="714" r:id="rId9"/>
    <p:sldId id="694" r:id="rId10"/>
    <p:sldId id="695" r:id="rId11"/>
    <p:sldId id="696" r:id="rId12"/>
    <p:sldId id="697" r:id="rId13"/>
    <p:sldId id="698" r:id="rId14"/>
    <p:sldId id="718" r:id="rId15"/>
    <p:sldId id="719" r:id="rId16"/>
    <p:sldId id="682" r:id="rId17"/>
    <p:sldId id="681" r:id="rId18"/>
    <p:sldId id="703" r:id="rId19"/>
    <p:sldId id="707" r:id="rId20"/>
    <p:sldId id="705" r:id="rId21"/>
    <p:sldId id="691" r:id="rId22"/>
    <p:sldId id="709" r:id="rId23"/>
    <p:sldId id="690" r:id="rId24"/>
    <p:sldId id="683" r:id="rId25"/>
    <p:sldId id="687" r:id="rId26"/>
    <p:sldId id="684" r:id="rId27"/>
    <p:sldId id="675" r:id="rId28"/>
    <p:sldId id="673" r:id="rId29"/>
    <p:sldId id="689" r:id="rId30"/>
    <p:sldId id="685" r:id="rId31"/>
    <p:sldId id="686" r:id="rId32"/>
    <p:sldId id="678" r:id="rId33"/>
    <p:sldId id="699" r:id="rId34"/>
    <p:sldId id="677" r:id="rId35"/>
    <p:sldId id="688" r:id="rId36"/>
    <p:sldId id="680" r:id="rId37"/>
    <p:sldId id="700" r:id="rId38"/>
    <p:sldId id="712" r:id="rId39"/>
    <p:sldId id="701" r:id="rId40"/>
    <p:sldId id="717" r:id="rId41"/>
    <p:sldId id="716" r:id="rId42"/>
    <p:sldId id="710" r:id="rId43"/>
    <p:sldId id="702" r:id="rId44"/>
    <p:sldId id="715" r:id="rId45"/>
    <p:sldId id="711" r:id="rId46"/>
    <p:sldId id="656" r:id="rId47"/>
    <p:sldId id="713" r:id="rId48"/>
  </p:sldIdLst>
  <p:sldSz cx="9144000" cy="6858000" type="screen4x3"/>
  <p:notesSz cx="6735763" cy="9866313"/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i yuxuan" initials="cy" lastIdx="15" clrIdx="0">
    <p:extLst>
      <p:ext uri="{19B8F6BF-5375-455C-9EA6-DF929625EA0E}">
        <p15:presenceInfo xmlns:p15="http://schemas.microsoft.com/office/powerpoint/2012/main" userId="15de5e1119500a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87B"/>
    <a:srgbClr val="0070C0"/>
    <a:srgbClr val="FF0000"/>
    <a:srgbClr val="005825"/>
    <a:srgbClr val="006EC1"/>
    <a:srgbClr val="F4B183"/>
    <a:srgbClr val="DFDFDF"/>
    <a:srgbClr val="595959"/>
    <a:srgbClr val="3A664C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87660" autoAdjust="0"/>
  </p:normalViewPr>
  <p:slideViewPr>
    <p:cSldViewPr snapToGrid="0">
      <p:cViewPr varScale="1">
        <p:scale>
          <a:sx n="115" d="100"/>
          <a:sy n="115" d="100"/>
        </p:scale>
        <p:origin x="1248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-38772"/>
    </p:cViewPr>
  </p:sorterViewPr>
  <p:notesViewPr>
    <p:cSldViewPr snapToGrid="0">
      <p:cViewPr varScale="1">
        <p:scale>
          <a:sx n="81" d="100"/>
          <a:sy n="81" d="100"/>
        </p:scale>
        <p:origin x="40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BD2B-2E86-492D-A9AB-C3A2A1C9735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5B968-8880-482F-B5EB-68DC0022B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C631A-C8E7-40FB-AFB9-A94D1E4A2E60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30FF6-F726-4DD3-8F33-A63C916287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297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546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3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289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719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6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82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1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CMR1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31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CMR1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4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974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CMR1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22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CMR1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459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CMR1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044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73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839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42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771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510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944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26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5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059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6036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590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41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048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919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9913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743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999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40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764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37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1104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191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83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6014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597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9015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251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925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3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41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43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0FF6-F726-4DD3-8F33-A63C916287B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65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5499-05C4-45B0-8A46-AB2D53B90342}" type="datetime1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0EDF-B687-4851-88EF-036A594B1DDE}" type="slidenum">
              <a:rPr lang="en-US" altLang="zh-CN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7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8C3A-19EC-4BBD-B582-C24805BBF613}" type="datetime1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0EDF-B687-4851-88EF-036A594B1D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0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A493-203E-455F-A09B-16764614B318}" type="datetime1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0EDF-B687-4851-88EF-036A594B1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81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2F5F-D4CD-4F50-9AD9-787C1E5FD10C}" type="datetime1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0EDF-B687-4851-88EF-036A594B1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08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CCA5E-7EC1-436A-8D9E-ADCD9524BCAF}" type="datetime1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0EDF-B687-4851-88EF-036A594B1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38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046B-90B1-4D42-BF9B-A366F844079A}" type="datetime1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0EDF-B687-4851-88EF-036A594B1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74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91" y="125482"/>
            <a:ext cx="7886700" cy="727959"/>
          </a:xfrm>
        </p:spPr>
        <p:txBody>
          <a:bodyPr>
            <a:normAutofit/>
          </a:bodyPr>
          <a:lstStyle>
            <a:lvl1pPr>
              <a:defRPr sz="3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14D65AA-0540-4363-A5A4-728C31C3019A}"/>
              </a:ext>
            </a:extLst>
          </p:cNvPr>
          <p:cNvCxnSpPr>
            <a:cxnSpLocks/>
          </p:cNvCxnSpPr>
          <p:nvPr userDrawn="1"/>
        </p:nvCxnSpPr>
        <p:spPr>
          <a:xfrm>
            <a:off x="551935" y="853442"/>
            <a:ext cx="8592065" cy="1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F8F18C12-F3E4-4629-8DB8-5A0CB092EDEC}"/>
              </a:ext>
            </a:extLst>
          </p:cNvPr>
          <p:cNvSpPr txBox="1"/>
          <p:nvPr userDrawn="1"/>
        </p:nvSpPr>
        <p:spPr>
          <a:xfrm>
            <a:off x="628658" y="277668"/>
            <a:ext cx="7886693" cy="57577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5218639-4300-4D52-8FED-4B135E2AB10C}"/>
              </a:ext>
            </a:extLst>
          </p:cNvPr>
          <p:cNvSpPr txBox="1"/>
          <p:nvPr userDrawn="1"/>
        </p:nvSpPr>
        <p:spPr>
          <a:xfrm>
            <a:off x="628658" y="277668"/>
            <a:ext cx="7886693" cy="57577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connection-chart_76240">
            <a:extLst>
              <a:ext uri="{FF2B5EF4-FFF2-40B4-BE49-F238E27FC236}">
                <a16:creationId xmlns:a16="http://schemas.microsoft.com/office/drawing/2014/main" id="{9864D3D4-5954-4CBC-A40C-A4B8CCE452AA}"/>
              </a:ext>
            </a:extLst>
          </p:cNvPr>
          <p:cNvSpPr>
            <a:spLocks noChangeAspect="1"/>
          </p:cNvSpPr>
          <p:nvPr userDrawn="1"/>
        </p:nvSpPr>
        <p:spPr bwMode="auto">
          <a:xfrm rot="17856172">
            <a:off x="54623" y="323971"/>
            <a:ext cx="472293" cy="490548"/>
          </a:xfrm>
          <a:custGeom>
            <a:avLst/>
            <a:gdLst>
              <a:gd name="T0" fmla="*/ 1467 w 3867"/>
              <a:gd name="T1" fmla="*/ 467 h 3800"/>
              <a:gd name="T2" fmla="*/ 1867 w 3867"/>
              <a:gd name="T3" fmla="*/ 1204 h 3800"/>
              <a:gd name="T4" fmla="*/ 892 w 3867"/>
              <a:gd name="T5" fmla="*/ 1192 h 3800"/>
              <a:gd name="T6" fmla="*/ 467 w 3867"/>
              <a:gd name="T7" fmla="*/ 534 h 3800"/>
              <a:gd name="T8" fmla="*/ 467 w 3867"/>
              <a:gd name="T9" fmla="*/ 1467 h 3800"/>
              <a:gd name="T10" fmla="*/ 1282 w 3867"/>
              <a:gd name="T11" fmla="*/ 1598 h 3800"/>
              <a:gd name="T12" fmla="*/ 1337 w 3867"/>
              <a:gd name="T13" fmla="*/ 2360 h 3800"/>
              <a:gd name="T14" fmla="*/ 467 w 3867"/>
              <a:gd name="T15" fmla="*/ 2734 h 3800"/>
              <a:gd name="T16" fmla="*/ 467 w 3867"/>
              <a:gd name="T17" fmla="*/ 3667 h 3800"/>
              <a:gd name="T18" fmla="*/ 859 w 3867"/>
              <a:gd name="T19" fmla="*/ 2949 h 3800"/>
              <a:gd name="T20" fmla="*/ 1933 w 3867"/>
              <a:gd name="T21" fmla="*/ 2667 h 3800"/>
              <a:gd name="T22" fmla="*/ 3020 w 3867"/>
              <a:gd name="T23" fmla="*/ 3063 h 3800"/>
              <a:gd name="T24" fmla="*/ 3400 w 3867"/>
              <a:gd name="T25" fmla="*/ 3800 h 3800"/>
              <a:gd name="T26" fmla="*/ 3400 w 3867"/>
              <a:gd name="T27" fmla="*/ 2867 h 3800"/>
              <a:gd name="T28" fmla="*/ 2507 w 3867"/>
              <a:gd name="T29" fmla="*/ 2389 h 3800"/>
              <a:gd name="T30" fmla="*/ 2663 w 3867"/>
              <a:gd name="T31" fmla="*/ 1864 h 3800"/>
              <a:gd name="T32" fmla="*/ 3400 w 3867"/>
              <a:gd name="T33" fmla="*/ 2134 h 3800"/>
              <a:gd name="T34" fmla="*/ 3400 w 3867"/>
              <a:gd name="T35" fmla="*/ 1200 h 3800"/>
              <a:gd name="T36" fmla="*/ 2934 w 3867"/>
              <a:gd name="T37" fmla="*/ 1684 h 3800"/>
              <a:gd name="T38" fmla="*/ 2000 w 3867"/>
              <a:gd name="T39" fmla="*/ 1204 h 3800"/>
              <a:gd name="T40" fmla="*/ 2400 w 3867"/>
              <a:gd name="T41" fmla="*/ 467 h 3800"/>
              <a:gd name="T42" fmla="*/ 1933 w 3867"/>
              <a:gd name="T43" fmla="*/ 134 h 3800"/>
              <a:gd name="T44" fmla="*/ 1933 w 3867"/>
              <a:gd name="T45" fmla="*/ 800 h 3800"/>
              <a:gd name="T46" fmla="*/ 1933 w 3867"/>
              <a:gd name="T47" fmla="*/ 134 h 3800"/>
              <a:gd name="T48" fmla="*/ 1700 w 3867"/>
              <a:gd name="T49" fmla="*/ 467 h 3800"/>
              <a:gd name="T50" fmla="*/ 1767 w 3867"/>
              <a:gd name="T51" fmla="*/ 468 h 3800"/>
              <a:gd name="T52" fmla="*/ 1933 w 3867"/>
              <a:gd name="T53" fmla="*/ 300 h 3800"/>
              <a:gd name="T54" fmla="*/ 1934 w 3867"/>
              <a:gd name="T55" fmla="*/ 234 h 3800"/>
              <a:gd name="T56" fmla="*/ 467 w 3867"/>
              <a:gd name="T57" fmla="*/ 667 h 3800"/>
              <a:gd name="T58" fmla="*/ 467 w 3867"/>
              <a:gd name="T59" fmla="*/ 1334 h 3800"/>
              <a:gd name="T60" fmla="*/ 467 w 3867"/>
              <a:gd name="T61" fmla="*/ 667 h 3800"/>
              <a:gd name="T62" fmla="*/ 233 w 3867"/>
              <a:gd name="T63" fmla="*/ 1000 h 3800"/>
              <a:gd name="T64" fmla="*/ 300 w 3867"/>
              <a:gd name="T65" fmla="*/ 1001 h 3800"/>
              <a:gd name="T66" fmla="*/ 467 w 3867"/>
              <a:gd name="T67" fmla="*/ 834 h 3800"/>
              <a:gd name="T68" fmla="*/ 468 w 3867"/>
              <a:gd name="T69" fmla="*/ 767 h 3800"/>
              <a:gd name="T70" fmla="*/ 1933 w 3867"/>
              <a:gd name="T71" fmla="*/ 1334 h 3800"/>
              <a:gd name="T72" fmla="*/ 1933 w 3867"/>
              <a:gd name="T73" fmla="*/ 2534 h 3800"/>
              <a:gd name="T74" fmla="*/ 1933 w 3867"/>
              <a:gd name="T75" fmla="*/ 1334 h 3800"/>
              <a:gd name="T76" fmla="*/ 3733 w 3867"/>
              <a:gd name="T77" fmla="*/ 1667 h 3800"/>
              <a:gd name="T78" fmla="*/ 3067 w 3867"/>
              <a:gd name="T79" fmla="*/ 1667 h 3800"/>
              <a:gd name="T80" fmla="*/ 3400 w 3867"/>
              <a:gd name="T81" fmla="*/ 1434 h 3800"/>
              <a:gd name="T82" fmla="*/ 3200 w 3867"/>
              <a:gd name="T83" fmla="*/ 1701 h 3800"/>
              <a:gd name="T84" fmla="*/ 3233 w 3867"/>
              <a:gd name="T85" fmla="*/ 1667 h 3800"/>
              <a:gd name="T86" fmla="*/ 3434 w 3867"/>
              <a:gd name="T87" fmla="*/ 1467 h 3800"/>
              <a:gd name="T88" fmla="*/ 3400 w 3867"/>
              <a:gd name="T89" fmla="*/ 1434 h 3800"/>
              <a:gd name="T90" fmla="*/ 1393 w 3867"/>
              <a:gd name="T91" fmla="*/ 1998 h 3800"/>
              <a:gd name="T92" fmla="*/ 1919 w 3867"/>
              <a:gd name="T93" fmla="*/ 2484 h 3800"/>
              <a:gd name="T94" fmla="*/ 1929 w 3867"/>
              <a:gd name="T95" fmla="*/ 2418 h 3800"/>
              <a:gd name="T96" fmla="*/ 1459 w 3867"/>
              <a:gd name="T97" fmla="*/ 1989 h 3800"/>
              <a:gd name="T98" fmla="*/ 467 w 3867"/>
              <a:gd name="T99" fmla="*/ 2867 h 3800"/>
              <a:gd name="T100" fmla="*/ 467 w 3867"/>
              <a:gd name="T101" fmla="*/ 3534 h 3800"/>
              <a:gd name="T102" fmla="*/ 467 w 3867"/>
              <a:gd name="T103" fmla="*/ 2867 h 3800"/>
              <a:gd name="T104" fmla="*/ 233 w 3867"/>
              <a:gd name="T105" fmla="*/ 3200 h 3800"/>
              <a:gd name="T106" fmla="*/ 300 w 3867"/>
              <a:gd name="T107" fmla="*/ 3201 h 3800"/>
              <a:gd name="T108" fmla="*/ 467 w 3867"/>
              <a:gd name="T109" fmla="*/ 3034 h 3800"/>
              <a:gd name="T110" fmla="*/ 468 w 3867"/>
              <a:gd name="T111" fmla="*/ 2967 h 3800"/>
              <a:gd name="T112" fmla="*/ 3400 w 3867"/>
              <a:gd name="T113" fmla="*/ 3000 h 3800"/>
              <a:gd name="T114" fmla="*/ 3400 w 3867"/>
              <a:gd name="T115" fmla="*/ 3667 h 3800"/>
              <a:gd name="T116" fmla="*/ 3400 w 3867"/>
              <a:gd name="T117" fmla="*/ 3000 h 3800"/>
              <a:gd name="T118" fmla="*/ 3167 w 3867"/>
              <a:gd name="T119" fmla="*/ 3334 h 3800"/>
              <a:gd name="T120" fmla="*/ 3233 w 3867"/>
              <a:gd name="T121" fmla="*/ 3335 h 3800"/>
              <a:gd name="T122" fmla="*/ 3400 w 3867"/>
              <a:gd name="T123" fmla="*/ 3167 h 3800"/>
              <a:gd name="T124" fmla="*/ 3401 w 3867"/>
              <a:gd name="T125" fmla="*/ 3100 h 3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7" h="3800">
                <a:moveTo>
                  <a:pt x="1933" y="0"/>
                </a:moveTo>
                <a:cubicBezTo>
                  <a:pt x="1676" y="0"/>
                  <a:pt x="1467" y="210"/>
                  <a:pt x="1467" y="467"/>
                </a:cubicBezTo>
                <a:cubicBezTo>
                  <a:pt x="1467" y="701"/>
                  <a:pt x="1641" y="896"/>
                  <a:pt x="1867" y="929"/>
                </a:cubicBezTo>
                <a:lnTo>
                  <a:pt x="1867" y="1204"/>
                </a:lnTo>
                <a:cubicBezTo>
                  <a:pt x="1658" y="1222"/>
                  <a:pt x="1475" y="1329"/>
                  <a:pt x="1353" y="1486"/>
                </a:cubicBezTo>
                <a:lnTo>
                  <a:pt x="892" y="1192"/>
                </a:lnTo>
                <a:cubicBezTo>
                  <a:pt x="918" y="1133"/>
                  <a:pt x="933" y="1069"/>
                  <a:pt x="933" y="1000"/>
                </a:cubicBezTo>
                <a:cubicBezTo>
                  <a:pt x="933" y="743"/>
                  <a:pt x="724" y="534"/>
                  <a:pt x="467" y="534"/>
                </a:cubicBezTo>
                <a:cubicBezTo>
                  <a:pt x="210" y="534"/>
                  <a:pt x="0" y="743"/>
                  <a:pt x="0" y="1000"/>
                </a:cubicBezTo>
                <a:cubicBezTo>
                  <a:pt x="0" y="1257"/>
                  <a:pt x="210" y="1467"/>
                  <a:pt x="467" y="1467"/>
                </a:cubicBezTo>
                <a:cubicBezTo>
                  <a:pt x="608" y="1467"/>
                  <a:pt x="734" y="1404"/>
                  <a:pt x="820" y="1304"/>
                </a:cubicBezTo>
                <a:lnTo>
                  <a:pt x="1282" y="1598"/>
                </a:lnTo>
                <a:cubicBezTo>
                  <a:pt x="1230" y="1699"/>
                  <a:pt x="1200" y="1813"/>
                  <a:pt x="1200" y="1934"/>
                </a:cubicBezTo>
                <a:cubicBezTo>
                  <a:pt x="1200" y="2093"/>
                  <a:pt x="1251" y="2240"/>
                  <a:pt x="1337" y="2360"/>
                </a:cubicBezTo>
                <a:lnTo>
                  <a:pt x="772" y="2848"/>
                </a:lnTo>
                <a:cubicBezTo>
                  <a:pt x="690" y="2777"/>
                  <a:pt x="583" y="2734"/>
                  <a:pt x="467" y="2734"/>
                </a:cubicBezTo>
                <a:cubicBezTo>
                  <a:pt x="210" y="2734"/>
                  <a:pt x="0" y="2943"/>
                  <a:pt x="0" y="3200"/>
                </a:cubicBezTo>
                <a:cubicBezTo>
                  <a:pt x="0" y="3457"/>
                  <a:pt x="210" y="3667"/>
                  <a:pt x="467" y="3667"/>
                </a:cubicBezTo>
                <a:cubicBezTo>
                  <a:pt x="724" y="3667"/>
                  <a:pt x="933" y="3457"/>
                  <a:pt x="933" y="3200"/>
                </a:cubicBezTo>
                <a:cubicBezTo>
                  <a:pt x="933" y="3108"/>
                  <a:pt x="906" y="3022"/>
                  <a:pt x="859" y="2949"/>
                </a:cubicBezTo>
                <a:lnTo>
                  <a:pt x="1425" y="2461"/>
                </a:lnTo>
                <a:cubicBezTo>
                  <a:pt x="1557" y="2588"/>
                  <a:pt x="1736" y="2667"/>
                  <a:pt x="1933" y="2667"/>
                </a:cubicBezTo>
                <a:cubicBezTo>
                  <a:pt x="2118" y="2667"/>
                  <a:pt x="2286" y="2598"/>
                  <a:pt x="2415" y="2486"/>
                </a:cubicBezTo>
                <a:lnTo>
                  <a:pt x="3020" y="3063"/>
                </a:lnTo>
                <a:cubicBezTo>
                  <a:pt x="2966" y="3140"/>
                  <a:pt x="2933" y="3233"/>
                  <a:pt x="2933" y="3334"/>
                </a:cubicBezTo>
                <a:cubicBezTo>
                  <a:pt x="2933" y="3591"/>
                  <a:pt x="3143" y="3800"/>
                  <a:pt x="3400" y="3800"/>
                </a:cubicBezTo>
                <a:cubicBezTo>
                  <a:pt x="3657" y="3800"/>
                  <a:pt x="3867" y="3591"/>
                  <a:pt x="3867" y="3334"/>
                </a:cubicBezTo>
                <a:cubicBezTo>
                  <a:pt x="3867" y="3077"/>
                  <a:pt x="3657" y="2867"/>
                  <a:pt x="3400" y="2867"/>
                </a:cubicBezTo>
                <a:cubicBezTo>
                  <a:pt x="3292" y="2867"/>
                  <a:pt x="3192" y="2904"/>
                  <a:pt x="3112" y="2967"/>
                </a:cubicBezTo>
                <a:lnTo>
                  <a:pt x="2507" y="2389"/>
                </a:lnTo>
                <a:cubicBezTo>
                  <a:pt x="2607" y="2264"/>
                  <a:pt x="2667" y="2106"/>
                  <a:pt x="2667" y="1934"/>
                </a:cubicBezTo>
                <a:cubicBezTo>
                  <a:pt x="2667" y="1910"/>
                  <a:pt x="2665" y="1887"/>
                  <a:pt x="2663" y="1864"/>
                </a:cubicBezTo>
                <a:lnTo>
                  <a:pt x="2958" y="1815"/>
                </a:lnTo>
                <a:cubicBezTo>
                  <a:pt x="3020" y="2000"/>
                  <a:pt x="3195" y="2134"/>
                  <a:pt x="3400" y="2134"/>
                </a:cubicBezTo>
                <a:cubicBezTo>
                  <a:pt x="3657" y="2134"/>
                  <a:pt x="3867" y="1924"/>
                  <a:pt x="3867" y="1667"/>
                </a:cubicBezTo>
                <a:cubicBezTo>
                  <a:pt x="3867" y="1410"/>
                  <a:pt x="3657" y="1200"/>
                  <a:pt x="3400" y="1200"/>
                </a:cubicBezTo>
                <a:cubicBezTo>
                  <a:pt x="3143" y="1200"/>
                  <a:pt x="2933" y="1410"/>
                  <a:pt x="2933" y="1667"/>
                </a:cubicBezTo>
                <a:cubicBezTo>
                  <a:pt x="2933" y="1673"/>
                  <a:pt x="2934" y="1678"/>
                  <a:pt x="2934" y="1684"/>
                </a:cubicBezTo>
                <a:lnTo>
                  <a:pt x="2638" y="1733"/>
                </a:lnTo>
                <a:cubicBezTo>
                  <a:pt x="2557" y="1446"/>
                  <a:pt x="2305" y="1231"/>
                  <a:pt x="2000" y="1204"/>
                </a:cubicBezTo>
                <a:lnTo>
                  <a:pt x="2000" y="929"/>
                </a:lnTo>
                <a:cubicBezTo>
                  <a:pt x="2226" y="896"/>
                  <a:pt x="2400" y="701"/>
                  <a:pt x="2400" y="467"/>
                </a:cubicBezTo>
                <a:cubicBezTo>
                  <a:pt x="2400" y="210"/>
                  <a:pt x="2190" y="0"/>
                  <a:pt x="1933" y="0"/>
                </a:cubicBezTo>
                <a:close/>
                <a:moveTo>
                  <a:pt x="1933" y="134"/>
                </a:moveTo>
                <a:cubicBezTo>
                  <a:pt x="2118" y="134"/>
                  <a:pt x="2267" y="282"/>
                  <a:pt x="2267" y="467"/>
                </a:cubicBezTo>
                <a:cubicBezTo>
                  <a:pt x="2267" y="652"/>
                  <a:pt x="2118" y="800"/>
                  <a:pt x="1933" y="800"/>
                </a:cubicBezTo>
                <a:cubicBezTo>
                  <a:pt x="1748" y="800"/>
                  <a:pt x="1600" y="652"/>
                  <a:pt x="1600" y="467"/>
                </a:cubicBezTo>
                <a:cubicBezTo>
                  <a:pt x="1600" y="282"/>
                  <a:pt x="1748" y="134"/>
                  <a:pt x="1933" y="134"/>
                </a:cubicBezTo>
                <a:close/>
                <a:moveTo>
                  <a:pt x="1933" y="234"/>
                </a:moveTo>
                <a:cubicBezTo>
                  <a:pt x="1805" y="234"/>
                  <a:pt x="1700" y="339"/>
                  <a:pt x="1700" y="467"/>
                </a:cubicBezTo>
                <a:cubicBezTo>
                  <a:pt x="1700" y="485"/>
                  <a:pt x="1714" y="501"/>
                  <a:pt x="1733" y="501"/>
                </a:cubicBezTo>
                <a:cubicBezTo>
                  <a:pt x="1751" y="501"/>
                  <a:pt x="1766" y="486"/>
                  <a:pt x="1767" y="468"/>
                </a:cubicBezTo>
                <a:lnTo>
                  <a:pt x="1767" y="467"/>
                </a:lnTo>
                <a:cubicBezTo>
                  <a:pt x="1767" y="375"/>
                  <a:pt x="1841" y="300"/>
                  <a:pt x="1933" y="300"/>
                </a:cubicBezTo>
                <a:cubicBezTo>
                  <a:pt x="1952" y="301"/>
                  <a:pt x="1967" y="286"/>
                  <a:pt x="1967" y="267"/>
                </a:cubicBezTo>
                <a:cubicBezTo>
                  <a:pt x="1967" y="249"/>
                  <a:pt x="1953" y="234"/>
                  <a:pt x="1934" y="234"/>
                </a:cubicBezTo>
                <a:cubicBezTo>
                  <a:pt x="1934" y="234"/>
                  <a:pt x="1934" y="234"/>
                  <a:pt x="1933" y="234"/>
                </a:cubicBezTo>
                <a:close/>
                <a:moveTo>
                  <a:pt x="467" y="667"/>
                </a:moveTo>
                <a:cubicBezTo>
                  <a:pt x="652" y="667"/>
                  <a:pt x="800" y="815"/>
                  <a:pt x="800" y="1000"/>
                </a:cubicBezTo>
                <a:cubicBezTo>
                  <a:pt x="800" y="1185"/>
                  <a:pt x="652" y="1334"/>
                  <a:pt x="467" y="1334"/>
                </a:cubicBezTo>
                <a:cubicBezTo>
                  <a:pt x="282" y="1334"/>
                  <a:pt x="133" y="1185"/>
                  <a:pt x="133" y="1000"/>
                </a:cubicBezTo>
                <a:cubicBezTo>
                  <a:pt x="133" y="815"/>
                  <a:pt x="282" y="667"/>
                  <a:pt x="467" y="667"/>
                </a:cubicBezTo>
                <a:close/>
                <a:moveTo>
                  <a:pt x="467" y="767"/>
                </a:moveTo>
                <a:cubicBezTo>
                  <a:pt x="338" y="767"/>
                  <a:pt x="233" y="872"/>
                  <a:pt x="233" y="1000"/>
                </a:cubicBezTo>
                <a:cubicBezTo>
                  <a:pt x="233" y="1019"/>
                  <a:pt x="248" y="1034"/>
                  <a:pt x="266" y="1034"/>
                </a:cubicBezTo>
                <a:cubicBezTo>
                  <a:pt x="285" y="1034"/>
                  <a:pt x="300" y="1020"/>
                  <a:pt x="300" y="1001"/>
                </a:cubicBezTo>
                <a:lnTo>
                  <a:pt x="300" y="1000"/>
                </a:lnTo>
                <a:cubicBezTo>
                  <a:pt x="300" y="908"/>
                  <a:pt x="374" y="834"/>
                  <a:pt x="467" y="834"/>
                </a:cubicBezTo>
                <a:cubicBezTo>
                  <a:pt x="485" y="834"/>
                  <a:pt x="500" y="819"/>
                  <a:pt x="500" y="801"/>
                </a:cubicBezTo>
                <a:cubicBezTo>
                  <a:pt x="501" y="782"/>
                  <a:pt x="486" y="767"/>
                  <a:pt x="468" y="767"/>
                </a:cubicBezTo>
                <a:lnTo>
                  <a:pt x="467" y="767"/>
                </a:lnTo>
                <a:close/>
                <a:moveTo>
                  <a:pt x="1933" y="1334"/>
                </a:moveTo>
                <a:cubicBezTo>
                  <a:pt x="2265" y="1334"/>
                  <a:pt x="2533" y="1602"/>
                  <a:pt x="2533" y="1934"/>
                </a:cubicBezTo>
                <a:cubicBezTo>
                  <a:pt x="2533" y="2266"/>
                  <a:pt x="2265" y="2534"/>
                  <a:pt x="1933" y="2534"/>
                </a:cubicBezTo>
                <a:cubicBezTo>
                  <a:pt x="1601" y="2534"/>
                  <a:pt x="1333" y="2266"/>
                  <a:pt x="1333" y="1934"/>
                </a:cubicBezTo>
                <a:cubicBezTo>
                  <a:pt x="1333" y="1602"/>
                  <a:pt x="1601" y="1334"/>
                  <a:pt x="1933" y="1334"/>
                </a:cubicBezTo>
                <a:close/>
                <a:moveTo>
                  <a:pt x="3400" y="1334"/>
                </a:moveTo>
                <a:cubicBezTo>
                  <a:pt x="3585" y="1334"/>
                  <a:pt x="3733" y="1482"/>
                  <a:pt x="3733" y="1667"/>
                </a:cubicBezTo>
                <a:cubicBezTo>
                  <a:pt x="3733" y="1852"/>
                  <a:pt x="3585" y="2000"/>
                  <a:pt x="3400" y="2000"/>
                </a:cubicBezTo>
                <a:cubicBezTo>
                  <a:pt x="3215" y="2000"/>
                  <a:pt x="3067" y="1852"/>
                  <a:pt x="3067" y="1667"/>
                </a:cubicBezTo>
                <a:cubicBezTo>
                  <a:pt x="3067" y="1482"/>
                  <a:pt x="3215" y="1334"/>
                  <a:pt x="3400" y="1334"/>
                </a:cubicBezTo>
                <a:close/>
                <a:moveTo>
                  <a:pt x="3400" y="1434"/>
                </a:moveTo>
                <a:cubicBezTo>
                  <a:pt x="3272" y="1434"/>
                  <a:pt x="3167" y="1539"/>
                  <a:pt x="3167" y="1667"/>
                </a:cubicBezTo>
                <a:cubicBezTo>
                  <a:pt x="3166" y="1685"/>
                  <a:pt x="3181" y="1701"/>
                  <a:pt x="3200" y="1701"/>
                </a:cubicBezTo>
                <a:cubicBezTo>
                  <a:pt x="3218" y="1701"/>
                  <a:pt x="3233" y="1686"/>
                  <a:pt x="3233" y="1668"/>
                </a:cubicBezTo>
                <a:lnTo>
                  <a:pt x="3233" y="1667"/>
                </a:lnTo>
                <a:cubicBezTo>
                  <a:pt x="3233" y="1575"/>
                  <a:pt x="3308" y="1500"/>
                  <a:pt x="3400" y="1500"/>
                </a:cubicBezTo>
                <a:cubicBezTo>
                  <a:pt x="3418" y="1501"/>
                  <a:pt x="3434" y="1486"/>
                  <a:pt x="3434" y="1467"/>
                </a:cubicBezTo>
                <a:cubicBezTo>
                  <a:pt x="3434" y="1449"/>
                  <a:pt x="3419" y="1434"/>
                  <a:pt x="3401" y="1434"/>
                </a:cubicBezTo>
                <a:cubicBezTo>
                  <a:pt x="3401" y="1434"/>
                  <a:pt x="3400" y="1434"/>
                  <a:pt x="3400" y="1434"/>
                </a:cubicBezTo>
                <a:close/>
                <a:moveTo>
                  <a:pt x="1425" y="1963"/>
                </a:moveTo>
                <a:cubicBezTo>
                  <a:pt x="1406" y="1964"/>
                  <a:pt x="1392" y="1979"/>
                  <a:pt x="1393" y="1998"/>
                </a:cubicBezTo>
                <a:cubicBezTo>
                  <a:pt x="1393" y="2000"/>
                  <a:pt x="1393" y="2002"/>
                  <a:pt x="1394" y="2004"/>
                </a:cubicBezTo>
                <a:cubicBezTo>
                  <a:pt x="1453" y="2257"/>
                  <a:pt x="1662" y="2448"/>
                  <a:pt x="1919" y="2484"/>
                </a:cubicBezTo>
                <a:cubicBezTo>
                  <a:pt x="1937" y="2487"/>
                  <a:pt x="1954" y="2474"/>
                  <a:pt x="1957" y="2456"/>
                </a:cubicBezTo>
                <a:cubicBezTo>
                  <a:pt x="1960" y="2438"/>
                  <a:pt x="1947" y="2421"/>
                  <a:pt x="1929" y="2418"/>
                </a:cubicBezTo>
                <a:cubicBezTo>
                  <a:pt x="1929" y="2418"/>
                  <a:pt x="1928" y="2418"/>
                  <a:pt x="1928" y="2418"/>
                </a:cubicBezTo>
                <a:cubicBezTo>
                  <a:pt x="1698" y="2386"/>
                  <a:pt x="1511" y="2215"/>
                  <a:pt x="1459" y="1989"/>
                </a:cubicBezTo>
                <a:cubicBezTo>
                  <a:pt x="1455" y="1973"/>
                  <a:pt x="1441" y="1962"/>
                  <a:pt x="1425" y="1963"/>
                </a:cubicBezTo>
                <a:close/>
                <a:moveTo>
                  <a:pt x="467" y="2867"/>
                </a:moveTo>
                <a:cubicBezTo>
                  <a:pt x="652" y="2867"/>
                  <a:pt x="800" y="3015"/>
                  <a:pt x="800" y="3200"/>
                </a:cubicBezTo>
                <a:cubicBezTo>
                  <a:pt x="800" y="3385"/>
                  <a:pt x="652" y="3534"/>
                  <a:pt x="467" y="3534"/>
                </a:cubicBezTo>
                <a:cubicBezTo>
                  <a:pt x="282" y="3534"/>
                  <a:pt x="133" y="3385"/>
                  <a:pt x="133" y="3200"/>
                </a:cubicBezTo>
                <a:cubicBezTo>
                  <a:pt x="133" y="3015"/>
                  <a:pt x="282" y="2867"/>
                  <a:pt x="467" y="2867"/>
                </a:cubicBezTo>
                <a:close/>
                <a:moveTo>
                  <a:pt x="467" y="2967"/>
                </a:moveTo>
                <a:cubicBezTo>
                  <a:pt x="338" y="2967"/>
                  <a:pt x="233" y="3072"/>
                  <a:pt x="233" y="3200"/>
                </a:cubicBezTo>
                <a:cubicBezTo>
                  <a:pt x="233" y="3219"/>
                  <a:pt x="248" y="3234"/>
                  <a:pt x="266" y="3234"/>
                </a:cubicBezTo>
                <a:cubicBezTo>
                  <a:pt x="285" y="3234"/>
                  <a:pt x="300" y="3220"/>
                  <a:pt x="300" y="3201"/>
                </a:cubicBezTo>
                <a:lnTo>
                  <a:pt x="300" y="3200"/>
                </a:lnTo>
                <a:cubicBezTo>
                  <a:pt x="300" y="3108"/>
                  <a:pt x="374" y="3034"/>
                  <a:pt x="467" y="3034"/>
                </a:cubicBezTo>
                <a:cubicBezTo>
                  <a:pt x="485" y="3034"/>
                  <a:pt x="500" y="3019"/>
                  <a:pt x="500" y="3001"/>
                </a:cubicBezTo>
                <a:cubicBezTo>
                  <a:pt x="501" y="2982"/>
                  <a:pt x="486" y="2967"/>
                  <a:pt x="468" y="2967"/>
                </a:cubicBezTo>
                <a:cubicBezTo>
                  <a:pt x="467" y="2967"/>
                  <a:pt x="467" y="2967"/>
                  <a:pt x="467" y="2967"/>
                </a:cubicBezTo>
                <a:close/>
                <a:moveTo>
                  <a:pt x="3400" y="3000"/>
                </a:moveTo>
                <a:cubicBezTo>
                  <a:pt x="3585" y="3000"/>
                  <a:pt x="3733" y="3149"/>
                  <a:pt x="3733" y="3334"/>
                </a:cubicBezTo>
                <a:cubicBezTo>
                  <a:pt x="3733" y="3519"/>
                  <a:pt x="3585" y="3667"/>
                  <a:pt x="3400" y="3667"/>
                </a:cubicBezTo>
                <a:cubicBezTo>
                  <a:pt x="3215" y="3667"/>
                  <a:pt x="3067" y="3519"/>
                  <a:pt x="3067" y="3334"/>
                </a:cubicBezTo>
                <a:cubicBezTo>
                  <a:pt x="3067" y="3149"/>
                  <a:pt x="3215" y="3000"/>
                  <a:pt x="3400" y="3000"/>
                </a:cubicBezTo>
                <a:close/>
                <a:moveTo>
                  <a:pt x="3400" y="3100"/>
                </a:moveTo>
                <a:cubicBezTo>
                  <a:pt x="3272" y="3100"/>
                  <a:pt x="3167" y="3205"/>
                  <a:pt x="3167" y="3334"/>
                </a:cubicBezTo>
                <a:cubicBezTo>
                  <a:pt x="3166" y="3352"/>
                  <a:pt x="3181" y="3367"/>
                  <a:pt x="3200" y="3367"/>
                </a:cubicBezTo>
                <a:cubicBezTo>
                  <a:pt x="3218" y="3368"/>
                  <a:pt x="3233" y="3353"/>
                  <a:pt x="3233" y="3335"/>
                </a:cubicBezTo>
                <a:lnTo>
                  <a:pt x="3233" y="3334"/>
                </a:lnTo>
                <a:cubicBezTo>
                  <a:pt x="3233" y="3241"/>
                  <a:pt x="3308" y="3167"/>
                  <a:pt x="3400" y="3167"/>
                </a:cubicBezTo>
                <a:cubicBezTo>
                  <a:pt x="3418" y="3167"/>
                  <a:pt x="3434" y="3153"/>
                  <a:pt x="3434" y="3134"/>
                </a:cubicBezTo>
                <a:cubicBezTo>
                  <a:pt x="3434" y="3116"/>
                  <a:pt x="3419" y="3101"/>
                  <a:pt x="3401" y="3100"/>
                </a:cubicBezTo>
                <a:cubicBezTo>
                  <a:pt x="3401" y="3100"/>
                  <a:pt x="3400" y="3100"/>
                  <a:pt x="3400" y="310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EA9C1957-F1B8-4DD8-9996-43555D8EA3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201325"/>
            <a:ext cx="485039" cy="60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EF5371D-55C6-4F6C-9B06-A37DC3BA418A}"/>
              </a:ext>
            </a:extLst>
          </p:cNvPr>
          <p:cNvSpPr/>
          <p:nvPr userDrawn="1"/>
        </p:nvSpPr>
        <p:spPr>
          <a:xfrm>
            <a:off x="551936" y="853442"/>
            <a:ext cx="3235411" cy="774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FB04506-5F84-4C27-B34F-C0E240C6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36DF5499-05C4-45B0-8A46-AB2D53B90342}" type="datetime1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9DF0A5-349A-4616-8578-7A34080C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D5608D4-999C-4AE9-812D-9BB6C7B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0B10EDF-B687-4851-88EF-036A594B1DDE}" type="slidenum">
              <a:rPr lang="en-US" altLang="zh-CN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9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C2470-1FC5-4B2C-9A8F-8F59E4991D69}" type="datetime1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10EDF-B687-4851-88EF-036A594B1D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0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5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jt55@mail2.sysu.edu.cn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60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hyperlink" Target="https://github.com/gitgiter/Graph-Adversarial-Learning" TargetMode="Externa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giter/Graph-Adversarial-Learnin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isonLeeeee/GraphGaller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6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isonLeeeee/GraphGaller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isonLeeeee/GraphGaller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6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isonLeeeee/GraphGaller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6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isonLeeeee/GraphWar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6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isonLeeeee/GraphWar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6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isonLeeeee/GraphWar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69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github.com/EdisonLeeeee/GraphGallery" TargetMode="External"/><Relationship Id="rId7" Type="http://schemas.openxmlformats.org/officeDocument/2006/relationships/hyperlink" Target="mailto:lijt55@mail2.sysu.edu.cn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69.jpg"/><Relationship Id="rId10" Type="http://schemas.openxmlformats.org/officeDocument/2006/relationships/image" Target="../media/image4.png"/><Relationship Id="rId4" Type="http://schemas.openxmlformats.org/officeDocument/2006/relationships/hyperlink" Target="https://github.com/EdisonLeeeee/MedianGCN" TargetMode="External"/><Relationship Id="rId9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github.com/EdisonLeeeee/GraphGallery" TargetMode="External"/><Relationship Id="rId7" Type="http://schemas.openxmlformats.org/officeDocument/2006/relationships/hyperlink" Target="mailto:lijt55@mail2.sysu.edu.cn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69.jpg"/><Relationship Id="rId10" Type="http://schemas.openxmlformats.org/officeDocument/2006/relationships/image" Target="../media/image4.png"/><Relationship Id="rId4" Type="http://schemas.openxmlformats.org/officeDocument/2006/relationships/hyperlink" Target="https://github.com/EdisonLeeeee/MedianGCN" TargetMode="Externa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87E1922-F33F-42F0-857B-24A133D4ABC5}"/>
              </a:ext>
            </a:extLst>
          </p:cNvPr>
          <p:cNvSpPr/>
          <p:nvPr/>
        </p:nvSpPr>
        <p:spPr>
          <a:xfrm>
            <a:off x="0" y="1987054"/>
            <a:ext cx="9144000" cy="140425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9614" y="2146725"/>
            <a:ext cx="8784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300" dirty="0">
                <a:cs typeface="+mn-ea"/>
                <a:sym typeface="+mn-lt"/>
              </a:rPr>
              <a:t>Understanding </a:t>
            </a:r>
            <a:r>
              <a:rPr lang="en-US" altLang="zh-CN" sz="3300" u="sng" dirty="0">
                <a:cs typeface="+mn-ea"/>
                <a:sym typeface="+mn-lt"/>
              </a:rPr>
              <a:t>Structural Vulnerability </a:t>
            </a:r>
            <a:r>
              <a:rPr lang="en-US" altLang="zh-CN" sz="3300" dirty="0">
                <a:cs typeface="+mn-ea"/>
                <a:sym typeface="+mn-lt"/>
              </a:rPr>
              <a:t>in Graph Convolutional Networks</a:t>
            </a:r>
            <a:endParaRPr lang="en-US" altLang="zh-CN" sz="8625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DEB522-68AD-45E9-B3C9-721F72B492A6}"/>
              </a:ext>
            </a:extLst>
          </p:cNvPr>
          <p:cNvSpPr txBox="1"/>
          <p:nvPr/>
        </p:nvSpPr>
        <p:spPr>
          <a:xfrm>
            <a:off x="2418447" y="3493422"/>
            <a:ext cx="4307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+mn-ea"/>
                <a:sym typeface="+mn-lt"/>
              </a:rPr>
              <a:t>Jintang Li (</a:t>
            </a:r>
            <a:r>
              <a:rPr lang="zh-CN" altLang="en-US" sz="2400" dirty="0">
                <a:cs typeface="+mn-ea"/>
                <a:sym typeface="+mn-lt"/>
              </a:rPr>
              <a:t>李金膛</a:t>
            </a:r>
            <a:r>
              <a:rPr lang="en-US" altLang="zh-CN" sz="2400" dirty="0">
                <a:cs typeface="+mn-ea"/>
                <a:sym typeface="+mn-lt"/>
              </a:rPr>
              <a:t>)</a:t>
            </a:r>
          </a:p>
          <a:p>
            <a:pPr algn="ctr"/>
            <a:r>
              <a:rPr lang="en-US" altLang="zh-CN" sz="2400" dirty="0">
                <a:cs typeface="+mn-ea"/>
                <a:sym typeface="+mn-lt"/>
              </a:rPr>
              <a:t>Sun </a:t>
            </a:r>
            <a:r>
              <a:rPr lang="en-US" altLang="zh-CN" sz="2400" dirty="0" err="1">
                <a:cs typeface="+mn-ea"/>
                <a:sym typeface="+mn-lt"/>
              </a:rPr>
              <a:t>Yat-sen</a:t>
            </a:r>
            <a:r>
              <a:rPr lang="en-US" altLang="zh-CN" sz="2400" dirty="0">
                <a:cs typeface="+mn-ea"/>
                <a:sym typeface="+mn-lt"/>
              </a:rPr>
              <a:t> University</a:t>
            </a:r>
          </a:p>
          <a:p>
            <a:pPr algn="ctr"/>
            <a:r>
              <a:rPr lang="en-US" altLang="zh-CN" sz="2400" dirty="0">
                <a:cs typeface="+mn-ea"/>
                <a:sym typeface="+mn-lt"/>
                <a:hlinkClick r:id="rId3"/>
              </a:rPr>
              <a:t>lijt55@mail2.sysu.edu.cn</a:t>
            </a:r>
            <a:endParaRPr lang="en-US" altLang="zh-CN" sz="2400" dirty="0">
              <a:cs typeface="+mn-ea"/>
              <a:sym typeface="+mn-lt"/>
            </a:endParaRPr>
          </a:p>
          <a:p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8" name="Picture 2" descr="中山大学LOGO">
            <a:extLst>
              <a:ext uri="{FF2B5EF4-FFF2-40B4-BE49-F238E27FC236}">
                <a16:creationId xmlns:a16="http://schemas.microsoft.com/office/drawing/2014/main" id="{73966A66-9FEC-48B9-B756-4D8CA4983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05" y="5002653"/>
            <a:ext cx="1189467" cy="12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nplusLab | 区块链与智能金融研究中心">
            <a:extLst>
              <a:ext uri="{FF2B5EF4-FFF2-40B4-BE49-F238E27FC236}">
                <a16:creationId xmlns:a16="http://schemas.microsoft.com/office/drawing/2014/main" id="{DE7ACAAF-74FC-4174-9445-EED8D436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38" y="4893985"/>
            <a:ext cx="2686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223ACC-BA94-4B3A-A8C9-94C6C0E2C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532" y="5205669"/>
            <a:ext cx="2777898" cy="805379"/>
          </a:xfrm>
          <a:prstGeom prst="rect">
            <a:avLst/>
          </a:prstGeom>
        </p:spPr>
      </p:pic>
      <p:pic>
        <p:nvPicPr>
          <p:cNvPr id="18" name="Picture 8" descr="Modeling and Reasoning in Context - Home">
            <a:extLst>
              <a:ext uri="{FF2B5EF4-FFF2-40B4-BE49-F238E27FC236}">
                <a16:creationId xmlns:a16="http://schemas.microsoft.com/office/drawing/2014/main" id="{7EF6EB13-1137-4A48-82A1-A3638B4E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691"/>
            <a:ext cx="2500313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Graph Convolutional Networks (GCNs)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EAA215D4-BBD5-401F-8D6F-ECF7FAA7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10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C8525D-465A-4A18-8E57-66150B9E5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/>
          <a:stretch/>
        </p:blipFill>
        <p:spPr>
          <a:xfrm>
            <a:off x="31750" y="1535353"/>
            <a:ext cx="9080500" cy="38126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DF95A45-E9B7-4F66-9B81-1DBAAF456875}"/>
              </a:ext>
            </a:extLst>
          </p:cNvPr>
          <p:cNvSpPr txBox="1"/>
          <p:nvPr/>
        </p:nvSpPr>
        <p:spPr>
          <a:xfrm>
            <a:off x="650891" y="1383254"/>
            <a:ext cx="4680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GCNs and </a:t>
            </a:r>
            <a:r>
              <a:rPr lang="en-US" altLang="zh-CN" sz="2400" dirty="0">
                <a:solidFill>
                  <a:srgbClr val="1F487B"/>
                </a:solidFill>
                <a:cs typeface="+mn-ea"/>
                <a:sym typeface="+mn-lt"/>
              </a:rPr>
              <a:t>Message passing</a:t>
            </a:r>
            <a:endParaRPr lang="zh-CN" altLang="en-US" sz="2400" dirty="0">
              <a:solidFill>
                <a:srgbClr val="1F48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3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Graph Convolutional Networks (GCNs)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EAA215D4-BBD5-401F-8D6F-ECF7FAA7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11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C51CA-9F33-4C15-A01E-6A62104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401"/>
            <a:ext cx="9144000" cy="38651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8887B7-0DE7-4913-B33D-65A78178779C}"/>
              </a:ext>
            </a:extLst>
          </p:cNvPr>
          <p:cNvSpPr txBox="1"/>
          <p:nvPr/>
        </p:nvSpPr>
        <p:spPr>
          <a:xfrm>
            <a:off x="650891" y="1383254"/>
            <a:ext cx="4680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GCNs and </a:t>
            </a:r>
            <a:r>
              <a:rPr lang="en-US" altLang="zh-CN" sz="2400" dirty="0">
                <a:solidFill>
                  <a:srgbClr val="1F487B"/>
                </a:solidFill>
                <a:cs typeface="+mn-ea"/>
                <a:sym typeface="+mn-lt"/>
              </a:rPr>
              <a:t>Message passing</a:t>
            </a:r>
            <a:endParaRPr lang="zh-CN" altLang="en-US" sz="2400" dirty="0">
              <a:solidFill>
                <a:srgbClr val="1F48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909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Graph Convolutional Networks (GCNs)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EAA215D4-BBD5-401F-8D6F-ECF7FAA7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12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32CFED-337E-432F-B6F6-255DA1041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798"/>
            <a:ext cx="9144000" cy="38484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B110A2-36D1-4DB3-ABE3-FCDB35C3D082}"/>
              </a:ext>
            </a:extLst>
          </p:cNvPr>
          <p:cNvSpPr txBox="1"/>
          <p:nvPr/>
        </p:nvSpPr>
        <p:spPr>
          <a:xfrm>
            <a:off x="650891" y="1383254"/>
            <a:ext cx="4680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GCNs and </a:t>
            </a:r>
            <a:r>
              <a:rPr lang="en-US" altLang="zh-CN" sz="2400" dirty="0">
                <a:solidFill>
                  <a:srgbClr val="1F487B"/>
                </a:solidFill>
                <a:cs typeface="+mn-ea"/>
                <a:sym typeface="+mn-lt"/>
              </a:rPr>
              <a:t>Message passing</a:t>
            </a:r>
            <a:endParaRPr lang="zh-CN" altLang="en-US" sz="2400" dirty="0">
              <a:solidFill>
                <a:srgbClr val="1F48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7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Graph Convolutional Networks (GCNs)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EAA215D4-BBD5-401F-8D6F-ECF7FAA7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13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CF896-285B-4B49-9224-2502C017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543"/>
            <a:ext cx="9144000" cy="39229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AE3BA4-129D-495A-AF5D-5FDA0F4EB653}"/>
              </a:ext>
            </a:extLst>
          </p:cNvPr>
          <p:cNvSpPr txBox="1"/>
          <p:nvPr/>
        </p:nvSpPr>
        <p:spPr>
          <a:xfrm>
            <a:off x="650891" y="1383254"/>
            <a:ext cx="4680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GCNs and </a:t>
            </a:r>
            <a:r>
              <a:rPr lang="en-US" altLang="zh-CN" sz="2400" dirty="0">
                <a:solidFill>
                  <a:srgbClr val="1F487B"/>
                </a:solidFill>
                <a:cs typeface="+mn-ea"/>
                <a:sym typeface="+mn-lt"/>
              </a:rPr>
              <a:t>Message passing</a:t>
            </a:r>
            <a:endParaRPr lang="zh-CN" altLang="en-US" sz="2400" dirty="0">
              <a:solidFill>
                <a:srgbClr val="1F48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0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Adversarial Attack on Images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EAA215D4-BBD5-401F-8D6F-ECF7FAA7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14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AE3BA4-129D-495A-AF5D-5FDA0F4EB653}"/>
              </a:ext>
            </a:extLst>
          </p:cNvPr>
          <p:cNvSpPr txBox="1"/>
          <p:nvPr/>
        </p:nvSpPr>
        <p:spPr>
          <a:xfrm>
            <a:off x="650891" y="1383254"/>
            <a:ext cx="4680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F487B"/>
                </a:solidFill>
                <a:cs typeface="+mn-ea"/>
                <a:sym typeface="+mn-lt"/>
              </a:rPr>
              <a:t>AI could be easily fooled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10D848-1FEE-45F1-A054-5744F5024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91" y="2134241"/>
            <a:ext cx="7667625" cy="31035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86B7A7-7539-46A0-BFBB-D942358042A9}"/>
              </a:ext>
            </a:extLst>
          </p:cNvPr>
          <p:cNvSpPr/>
          <p:nvPr/>
        </p:nvSpPr>
        <p:spPr>
          <a:xfrm>
            <a:off x="1316753" y="4575538"/>
            <a:ext cx="987284" cy="2334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BE0C42-5CAF-4995-9F92-646C1B0ECC40}"/>
              </a:ext>
            </a:extLst>
          </p:cNvPr>
          <p:cNvSpPr/>
          <p:nvPr/>
        </p:nvSpPr>
        <p:spPr>
          <a:xfrm>
            <a:off x="6652654" y="4575538"/>
            <a:ext cx="987284" cy="2334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54207F-2AD1-413E-88B7-3471BB8F6ED3}"/>
              </a:ext>
            </a:extLst>
          </p:cNvPr>
          <p:cNvSpPr/>
          <p:nvPr/>
        </p:nvSpPr>
        <p:spPr>
          <a:xfrm>
            <a:off x="417007" y="5995383"/>
            <a:ext cx="83099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Goodfellow, I. J., </a:t>
            </a:r>
            <a:r>
              <a:rPr lang="en-US" altLang="zh-CN" sz="1400" dirty="0" err="1">
                <a:cs typeface="+mn-ea"/>
                <a:sym typeface="+mn-lt"/>
              </a:rPr>
              <a:t>Shlens</a:t>
            </a:r>
            <a:r>
              <a:rPr lang="en-US" altLang="zh-CN" sz="1400" dirty="0">
                <a:cs typeface="+mn-ea"/>
                <a:sym typeface="+mn-lt"/>
              </a:rPr>
              <a:t>, J., and </a:t>
            </a:r>
            <a:r>
              <a:rPr lang="en-US" altLang="zh-CN" sz="1400" dirty="0" err="1">
                <a:cs typeface="+mn-ea"/>
                <a:sym typeface="+mn-lt"/>
              </a:rPr>
              <a:t>Szegedy</a:t>
            </a:r>
            <a:r>
              <a:rPr lang="en-US" altLang="zh-CN" sz="1400" dirty="0">
                <a:cs typeface="+mn-ea"/>
                <a:sym typeface="+mn-lt"/>
              </a:rPr>
              <a:t>, C. Explaining and harnessing adversarial examples.  2015 ICLR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457511C-BBAE-4DB5-BE3E-C5084AC98364}"/>
              </a:ext>
            </a:extLst>
          </p:cNvPr>
          <p:cNvGrpSpPr/>
          <p:nvPr/>
        </p:nvGrpSpPr>
        <p:grpSpPr>
          <a:xfrm>
            <a:off x="245340" y="3230111"/>
            <a:ext cx="8643257" cy="1458686"/>
            <a:chOff x="545079" y="3237746"/>
            <a:chExt cx="8643257" cy="145868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8A75FA4-AA88-47A7-80D9-CE0E993CA1A5}"/>
                </a:ext>
              </a:extLst>
            </p:cNvPr>
            <p:cNvSpPr/>
            <p:nvPr/>
          </p:nvSpPr>
          <p:spPr>
            <a:xfrm>
              <a:off x="545079" y="3237746"/>
              <a:ext cx="8643257" cy="14586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E81531F-D9A1-4137-9503-B29F9CAFC666}"/>
                </a:ext>
              </a:extLst>
            </p:cNvPr>
            <p:cNvSpPr/>
            <p:nvPr/>
          </p:nvSpPr>
          <p:spPr>
            <a:xfrm>
              <a:off x="781444" y="3385636"/>
              <a:ext cx="803989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cs typeface="+mn-ea"/>
                  <a:sym typeface="+mn-lt"/>
                </a:rPr>
                <a:t>Are deep learning models for graphs robust</a:t>
              </a:r>
            </a:p>
            <a:p>
              <a:pPr algn="ctr"/>
              <a:r>
                <a:rPr lang="en-US" altLang="zh-CN" sz="2800" b="1" dirty="0">
                  <a:cs typeface="+mn-ea"/>
                  <a:sym typeface="+mn-lt"/>
                </a:rPr>
                <a:t>with respect to </a:t>
              </a:r>
              <a:r>
                <a:rPr lang="en-US" altLang="zh-CN" sz="2800" b="1" dirty="0">
                  <a:solidFill>
                    <a:srgbClr val="C00000"/>
                  </a:solidFill>
                  <a:cs typeface="+mn-ea"/>
                  <a:sym typeface="+mn-lt"/>
                </a:rPr>
                <a:t>adversarial attacks</a:t>
              </a:r>
              <a:r>
                <a:rPr lang="en-US" altLang="zh-CN" sz="2800" b="1" dirty="0">
                  <a:cs typeface="+mn-ea"/>
                  <a:sym typeface="+mn-lt"/>
                </a:rPr>
                <a:t>?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77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Adversarial Attack on Graphs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EAA215D4-BBD5-401F-8D6F-ECF7FAA7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15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6" name="object 998">
            <a:extLst>
              <a:ext uri="{FF2B5EF4-FFF2-40B4-BE49-F238E27FC236}">
                <a16:creationId xmlns:a16="http://schemas.microsoft.com/office/drawing/2014/main" id="{6A74800C-6A01-42C5-AB80-7C3D81C64C25}"/>
              </a:ext>
            </a:extLst>
          </p:cNvPr>
          <p:cNvSpPr txBox="1"/>
          <p:nvPr/>
        </p:nvSpPr>
        <p:spPr>
          <a:xfrm>
            <a:off x="650890" y="1629465"/>
            <a:ext cx="7886700" cy="2026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Adversaries are very common in application scenarios</a:t>
            </a:r>
            <a:r>
              <a:rPr lang="en-US" altLang="zh-CN" dirty="0">
                <a:latin typeface="+mn-lt"/>
                <a:cs typeface="+mn-ea"/>
                <a:sym typeface="+mn-lt"/>
              </a:rPr>
              <a:t>, e.g. search engines, or recommender systems</a:t>
            </a:r>
          </a:p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These adversaries will exploit any vulnerabilities exposed</a:t>
            </a:r>
          </a:p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Adversarial attacks are a real threat</a:t>
            </a:r>
            <a:r>
              <a:rPr lang="en-US" altLang="zh-CN" dirty="0">
                <a:latin typeface="+mn-lt"/>
                <a:cs typeface="+mn-ea"/>
                <a:sym typeface="+mn-lt"/>
              </a:rPr>
              <a:t>. When dealing with graphs, we need to rethink possible defense strategies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4992B5-1D2B-4A5A-90F8-4CC92086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073384"/>
            <a:ext cx="3724275" cy="23103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28B427-1352-4C88-825A-ACF96806D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4431685"/>
            <a:ext cx="4330684" cy="1752896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40C92B54-4E83-40E8-8F30-BF7EDBBC42EA}"/>
              </a:ext>
            </a:extLst>
          </p:cNvPr>
          <p:cNvSpPr/>
          <p:nvPr/>
        </p:nvSpPr>
        <p:spPr>
          <a:xfrm>
            <a:off x="4594240" y="5166359"/>
            <a:ext cx="486461" cy="124350"/>
          </a:xfrm>
          <a:prstGeom prst="rightArrow">
            <a:avLst>
              <a:gd name="adj1" fmla="val 29034"/>
              <a:gd name="adj2" fmla="val 77887"/>
            </a:avLst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4541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Vulnerability of GCNs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EAA215D4-BBD5-401F-8D6F-ECF7FAA7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16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6A3347-7094-4119-8A85-BA3B83F17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283"/>
            <a:ext cx="9144000" cy="278174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C5FF5A5-0588-4792-BA09-72A8D24DB8F7}"/>
              </a:ext>
            </a:extLst>
          </p:cNvPr>
          <p:cNvSpPr/>
          <p:nvPr/>
        </p:nvSpPr>
        <p:spPr>
          <a:xfrm>
            <a:off x="778005" y="4810687"/>
            <a:ext cx="8064386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Message passing </a:t>
            </a:r>
            <a:r>
              <a:rPr lang="en-US" altLang="zh-CN" dirty="0">
                <a:cs typeface="+mn-ea"/>
                <a:sym typeface="+mn-lt"/>
              </a:rPr>
              <a:t>(a.k.a. Neighborhood Aggregation) aggregates local information. This could mean 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higher robustness </a:t>
            </a:r>
            <a:r>
              <a:rPr lang="en-US" altLang="zh-CN" dirty="0">
                <a:cs typeface="+mn-ea"/>
                <a:sym typeface="+mn-lt"/>
              </a:rPr>
              <a:t>– or 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lower robustness </a:t>
            </a:r>
            <a:r>
              <a:rPr lang="en-US" altLang="zh-CN" dirty="0">
                <a:cs typeface="+mn-ea"/>
                <a:sym typeface="+mn-lt"/>
              </a:rPr>
              <a:t>due to cascading failures!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3187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Adversarial Attack on Graphs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BB248B-99BF-4A9B-8916-43AB8FA492BD}"/>
              </a:ext>
            </a:extLst>
          </p:cNvPr>
          <p:cNvSpPr txBox="1"/>
          <p:nvPr/>
        </p:nvSpPr>
        <p:spPr>
          <a:xfrm>
            <a:off x="5674322" y="3437161"/>
            <a:ext cx="178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cs typeface="+mn-ea"/>
                <a:sym typeface="+mn-lt"/>
              </a:rPr>
              <a:t>Low robustness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4DD54A8-A5A0-48A7-8408-48F2BF0FE0BE}"/>
              </a:ext>
            </a:extLst>
          </p:cNvPr>
          <p:cNvSpPr/>
          <p:nvPr/>
        </p:nvSpPr>
        <p:spPr>
          <a:xfrm>
            <a:off x="3175961" y="1780438"/>
            <a:ext cx="1690747" cy="1605142"/>
          </a:xfrm>
          <a:custGeom>
            <a:avLst/>
            <a:gdLst>
              <a:gd name="connsiteX0" fmla="*/ 2583770 w 2993073"/>
              <a:gd name="connsiteY0" fmla="*/ 0 h 2728686"/>
              <a:gd name="connsiteX1" fmla="*/ 2993074 w 2993073"/>
              <a:gd name="connsiteY1" fmla="*/ 409303 h 2728686"/>
              <a:gd name="connsiteX2" fmla="*/ 2993074 w 2993073"/>
              <a:gd name="connsiteY2" fmla="*/ 2319383 h 2728686"/>
              <a:gd name="connsiteX3" fmla="*/ 2583770 w 2993073"/>
              <a:gd name="connsiteY3" fmla="*/ 2728686 h 2728686"/>
              <a:gd name="connsiteX4" fmla="*/ 409303 w 2993073"/>
              <a:gd name="connsiteY4" fmla="*/ 2728686 h 2728686"/>
              <a:gd name="connsiteX5" fmla="*/ 0 w 2993073"/>
              <a:gd name="connsiteY5" fmla="*/ 2319383 h 2728686"/>
              <a:gd name="connsiteX6" fmla="*/ 0 w 2993073"/>
              <a:gd name="connsiteY6" fmla="*/ 409303 h 2728686"/>
              <a:gd name="connsiteX7" fmla="*/ 409303 w 2993073"/>
              <a:gd name="connsiteY7" fmla="*/ 0 h 27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3073" h="2728686">
                <a:moveTo>
                  <a:pt x="2583770" y="0"/>
                </a:moveTo>
                <a:cubicBezTo>
                  <a:pt x="2809822" y="0"/>
                  <a:pt x="2993074" y="183251"/>
                  <a:pt x="2993074" y="409303"/>
                </a:cubicBezTo>
                <a:lnTo>
                  <a:pt x="2993074" y="2319383"/>
                </a:lnTo>
                <a:cubicBezTo>
                  <a:pt x="2993074" y="2545435"/>
                  <a:pt x="2809823" y="2728686"/>
                  <a:pt x="2583770" y="2728686"/>
                </a:cubicBezTo>
                <a:lnTo>
                  <a:pt x="409303" y="2728686"/>
                </a:lnTo>
                <a:cubicBezTo>
                  <a:pt x="183251" y="2728686"/>
                  <a:pt x="0" y="2545435"/>
                  <a:pt x="0" y="2319383"/>
                </a:cubicBezTo>
                <a:lnTo>
                  <a:pt x="0" y="409303"/>
                </a:lnTo>
                <a:cubicBezTo>
                  <a:pt x="0" y="183251"/>
                  <a:pt x="183251" y="0"/>
                  <a:pt x="40930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F26CD5F-B2E4-4FAB-90D1-C93A5ED953D5}"/>
              </a:ext>
            </a:extLst>
          </p:cNvPr>
          <p:cNvSpPr/>
          <p:nvPr/>
        </p:nvSpPr>
        <p:spPr>
          <a:xfrm>
            <a:off x="5510132" y="1778917"/>
            <a:ext cx="1690747" cy="1605142"/>
          </a:xfrm>
          <a:custGeom>
            <a:avLst/>
            <a:gdLst>
              <a:gd name="connsiteX0" fmla="*/ 2583771 w 2993073"/>
              <a:gd name="connsiteY0" fmla="*/ 0 h 2728686"/>
              <a:gd name="connsiteX1" fmla="*/ 2993074 w 2993073"/>
              <a:gd name="connsiteY1" fmla="*/ 409303 h 2728686"/>
              <a:gd name="connsiteX2" fmla="*/ 2993074 w 2993073"/>
              <a:gd name="connsiteY2" fmla="*/ 2319383 h 2728686"/>
              <a:gd name="connsiteX3" fmla="*/ 2583771 w 2993073"/>
              <a:gd name="connsiteY3" fmla="*/ 2728686 h 2728686"/>
              <a:gd name="connsiteX4" fmla="*/ 409303 w 2993073"/>
              <a:gd name="connsiteY4" fmla="*/ 2728686 h 2728686"/>
              <a:gd name="connsiteX5" fmla="*/ 0 w 2993073"/>
              <a:gd name="connsiteY5" fmla="*/ 2319383 h 2728686"/>
              <a:gd name="connsiteX6" fmla="*/ 0 w 2993073"/>
              <a:gd name="connsiteY6" fmla="*/ 409303 h 2728686"/>
              <a:gd name="connsiteX7" fmla="*/ 409303 w 2993073"/>
              <a:gd name="connsiteY7" fmla="*/ 0 h 27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3073" h="2728686">
                <a:moveTo>
                  <a:pt x="2583771" y="0"/>
                </a:moveTo>
                <a:cubicBezTo>
                  <a:pt x="2809823" y="0"/>
                  <a:pt x="2993074" y="183251"/>
                  <a:pt x="2993074" y="409303"/>
                </a:cubicBezTo>
                <a:lnTo>
                  <a:pt x="2993074" y="2319383"/>
                </a:lnTo>
                <a:cubicBezTo>
                  <a:pt x="2993074" y="2545435"/>
                  <a:pt x="2809823" y="2728686"/>
                  <a:pt x="2583771" y="2728686"/>
                </a:cubicBezTo>
                <a:lnTo>
                  <a:pt x="409303" y="2728686"/>
                </a:lnTo>
                <a:cubicBezTo>
                  <a:pt x="183252" y="2728686"/>
                  <a:pt x="0" y="2545435"/>
                  <a:pt x="0" y="2319383"/>
                </a:cubicBezTo>
                <a:lnTo>
                  <a:pt x="0" y="409303"/>
                </a:lnTo>
                <a:cubicBezTo>
                  <a:pt x="0" y="183251"/>
                  <a:pt x="183251" y="0"/>
                  <a:pt x="40930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FB1672F-47E5-4619-A652-A88BD26F71D4}"/>
              </a:ext>
            </a:extLst>
          </p:cNvPr>
          <p:cNvSpPr/>
          <p:nvPr/>
        </p:nvSpPr>
        <p:spPr>
          <a:xfrm>
            <a:off x="5817162" y="2222934"/>
            <a:ext cx="208297" cy="216911"/>
          </a:xfrm>
          <a:prstGeom prst="ellipse">
            <a:avLst/>
          </a:prstGeom>
          <a:solidFill>
            <a:srgbClr val="0070C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0FEA615-E4C7-4810-8D10-25DAD6AE049E}"/>
              </a:ext>
            </a:extLst>
          </p:cNvPr>
          <p:cNvSpPr/>
          <p:nvPr/>
        </p:nvSpPr>
        <p:spPr>
          <a:xfrm>
            <a:off x="6335821" y="2114478"/>
            <a:ext cx="208297" cy="216911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57C8A33-91D7-4380-B5A2-1D3D3BE522A2}"/>
              </a:ext>
            </a:extLst>
          </p:cNvPr>
          <p:cNvSpPr/>
          <p:nvPr/>
        </p:nvSpPr>
        <p:spPr>
          <a:xfrm>
            <a:off x="5743216" y="2656756"/>
            <a:ext cx="208297" cy="216911"/>
          </a:xfrm>
          <a:prstGeom prst="ellipse">
            <a:avLst/>
          </a:prstGeom>
          <a:solidFill>
            <a:srgbClr val="0070C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A833F599-30D3-431D-9D31-4B0A99A963B4}"/>
              </a:ext>
            </a:extLst>
          </p:cNvPr>
          <p:cNvSpPr/>
          <p:nvPr/>
        </p:nvSpPr>
        <p:spPr>
          <a:xfrm rot="5100000">
            <a:off x="6206536" y="2552608"/>
            <a:ext cx="216911" cy="208297"/>
          </a:xfrm>
          <a:custGeom>
            <a:avLst/>
            <a:gdLst>
              <a:gd name="connsiteX0" fmla="*/ 368741 w 368741"/>
              <a:gd name="connsiteY0" fmla="*/ 184371 h 368741"/>
              <a:gd name="connsiteX1" fmla="*/ 184370 w 368741"/>
              <a:gd name="connsiteY1" fmla="*/ 368741 h 368741"/>
              <a:gd name="connsiteX2" fmla="*/ -1 w 368741"/>
              <a:gd name="connsiteY2" fmla="*/ 184371 h 368741"/>
              <a:gd name="connsiteX3" fmla="*/ 184370 w 368741"/>
              <a:gd name="connsiteY3" fmla="*/ 0 h 368741"/>
              <a:gd name="connsiteX4" fmla="*/ 368741 w 368741"/>
              <a:gd name="connsiteY4" fmla="*/ 184371 h 368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741" h="368741">
                <a:moveTo>
                  <a:pt x="368741" y="184371"/>
                </a:moveTo>
                <a:cubicBezTo>
                  <a:pt x="368741" y="286196"/>
                  <a:pt x="286195" y="368741"/>
                  <a:pt x="184370" y="368741"/>
                </a:cubicBezTo>
                <a:cubicBezTo>
                  <a:pt x="82545" y="368741"/>
                  <a:pt x="-1" y="286196"/>
                  <a:pt x="-1" y="184371"/>
                </a:cubicBezTo>
                <a:cubicBezTo>
                  <a:pt x="-1" y="82546"/>
                  <a:pt x="82545" y="0"/>
                  <a:pt x="184370" y="0"/>
                </a:cubicBezTo>
                <a:cubicBezTo>
                  <a:pt x="286195" y="0"/>
                  <a:pt x="368741" y="82546"/>
                  <a:pt x="368741" y="184371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BF7236E-CD50-4744-A012-1E72DB9990F4}"/>
              </a:ext>
            </a:extLst>
          </p:cNvPr>
          <p:cNvSpPr/>
          <p:nvPr/>
        </p:nvSpPr>
        <p:spPr>
          <a:xfrm rot="4500000">
            <a:off x="6737694" y="2444152"/>
            <a:ext cx="216911" cy="208297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E60F6EE-1579-4CFA-BD95-D7AEC8BC6454}"/>
              </a:ext>
            </a:extLst>
          </p:cNvPr>
          <p:cNvSpPr/>
          <p:nvPr/>
        </p:nvSpPr>
        <p:spPr>
          <a:xfrm rot="4500000">
            <a:off x="6539812" y="2877974"/>
            <a:ext cx="216911" cy="208297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030E6BD-A843-4FFC-84CF-4C2BC1408D81}"/>
              </a:ext>
            </a:extLst>
          </p:cNvPr>
          <p:cNvSpPr/>
          <p:nvPr/>
        </p:nvSpPr>
        <p:spPr>
          <a:xfrm rot="16200000">
            <a:off x="6857553" y="3008717"/>
            <a:ext cx="81342" cy="79777"/>
          </a:xfrm>
          <a:custGeom>
            <a:avLst/>
            <a:gdLst>
              <a:gd name="connsiteX0" fmla="*/ -1 w 138278"/>
              <a:gd name="connsiteY0" fmla="*/ 0 h 141227"/>
              <a:gd name="connsiteX1" fmla="*/ 138277 w 138278"/>
              <a:gd name="connsiteY1" fmla="*/ 0 h 141227"/>
              <a:gd name="connsiteX2" fmla="*/ 138277 w 138278"/>
              <a:gd name="connsiteY2" fmla="*/ 141228 h 141227"/>
              <a:gd name="connsiteX3" fmla="*/ -1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-1" y="0"/>
                </a:moveTo>
                <a:lnTo>
                  <a:pt x="138277" y="0"/>
                </a:lnTo>
                <a:lnTo>
                  <a:pt x="138277" y="141228"/>
                </a:lnTo>
                <a:lnTo>
                  <a:pt x="-1" y="141228"/>
                </a:lnTo>
                <a:close/>
              </a:path>
            </a:pathLst>
          </a:custGeom>
          <a:solidFill>
            <a:srgbClr val="333333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480B846-6215-4CD1-8BB9-D279FD584919}"/>
              </a:ext>
            </a:extLst>
          </p:cNvPr>
          <p:cNvSpPr/>
          <p:nvPr/>
        </p:nvSpPr>
        <p:spPr>
          <a:xfrm rot="16200000">
            <a:off x="6857553" y="2942234"/>
            <a:ext cx="81342" cy="79777"/>
          </a:xfrm>
          <a:custGeom>
            <a:avLst/>
            <a:gdLst>
              <a:gd name="connsiteX0" fmla="*/ -1 w 138278"/>
              <a:gd name="connsiteY0" fmla="*/ 0 h 141227"/>
              <a:gd name="connsiteX1" fmla="*/ 138277 w 138278"/>
              <a:gd name="connsiteY1" fmla="*/ 0 h 141227"/>
              <a:gd name="connsiteX2" fmla="*/ 138277 w 138278"/>
              <a:gd name="connsiteY2" fmla="*/ 141228 h 141227"/>
              <a:gd name="connsiteX3" fmla="*/ -1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-1" y="0"/>
                </a:moveTo>
                <a:lnTo>
                  <a:pt x="138277" y="0"/>
                </a:lnTo>
                <a:lnTo>
                  <a:pt x="138277" y="141228"/>
                </a:lnTo>
                <a:lnTo>
                  <a:pt x="-1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8DF24DA-D1EE-426D-86DD-3AC1984CE1AE}"/>
              </a:ext>
            </a:extLst>
          </p:cNvPr>
          <p:cNvSpPr/>
          <p:nvPr/>
        </p:nvSpPr>
        <p:spPr>
          <a:xfrm rot="16200000">
            <a:off x="6857553" y="2875750"/>
            <a:ext cx="81342" cy="79777"/>
          </a:xfrm>
          <a:custGeom>
            <a:avLst/>
            <a:gdLst>
              <a:gd name="connsiteX0" fmla="*/ -1 w 138278"/>
              <a:gd name="connsiteY0" fmla="*/ 0 h 141227"/>
              <a:gd name="connsiteX1" fmla="*/ 138277 w 138278"/>
              <a:gd name="connsiteY1" fmla="*/ 0 h 141227"/>
              <a:gd name="connsiteX2" fmla="*/ 138277 w 138278"/>
              <a:gd name="connsiteY2" fmla="*/ 141228 h 141227"/>
              <a:gd name="connsiteX3" fmla="*/ -1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-1" y="0"/>
                </a:moveTo>
                <a:lnTo>
                  <a:pt x="138277" y="0"/>
                </a:lnTo>
                <a:lnTo>
                  <a:pt x="138277" y="141228"/>
                </a:lnTo>
                <a:lnTo>
                  <a:pt x="-1" y="141228"/>
                </a:ln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2648AC8-5AB2-4D6F-8B62-DF99C5C5C262}"/>
              </a:ext>
            </a:extLst>
          </p:cNvPr>
          <p:cNvSpPr/>
          <p:nvPr/>
        </p:nvSpPr>
        <p:spPr>
          <a:xfrm rot="16200000">
            <a:off x="6505530" y="1979691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999999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71620555-18CE-4DA8-B932-8F180B86828B}"/>
              </a:ext>
            </a:extLst>
          </p:cNvPr>
          <p:cNvSpPr/>
          <p:nvPr/>
        </p:nvSpPr>
        <p:spPr>
          <a:xfrm rot="16200000">
            <a:off x="6505530" y="1913208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333333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315F908-7881-42DD-B817-82C8F7EB3DC2}"/>
              </a:ext>
            </a:extLst>
          </p:cNvPr>
          <p:cNvSpPr/>
          <p:nvPr/>
        </p:nvSpPr>
        <p:spPr>
          <a:xfrm rot="16200000">
            <a:off x="6505530" y="1846724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A971907A-E92C-44B3-B0EE-7EA47CBE70B6}"/>
              </a:ext>
            </a:extLst>
          </p:cNvPr>
          <p:cNvSpPr/>
          <p:nvPr/>
        </p:nvSpPr>
        <p:spPr>
          <a:xfrm>
            <a:off x="5663438" y="2157210"/>
            <a:ext cx="79777" cy="214308"/>
          </a:xfrm>
          <a:custGeom>
            <a:avLst/>
            <a:gdLst>
              <a:gd name="connsiteX0" fmla="*/ 0 w 141227"/>
              <a:gd name="connsiteY0" fmla="*/ 0 h 364316"/>
              <a:gd name="connsiteX1" fmla="*/ 141228 w 141227"/>
              <a:gd name="connsiteY1" fmla="*/ 0 h 364316"/>
              <a:gd name="connsiteX2" fmla="*/ 141228 w 141227"/>
              <a:gd name="connsiteY2" fmla="*/ 364316 h 364316"/>
              <a:gd name="connsiteX3" fmla="*/ 0 w 141227"/>
              <a:gd name="connsiteY3" fmla="*/ 364316 h 36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27" h="364316">
                <a:moveTo>
                  <a:pt x="0" y="0"/>
                </a:moveTo>
                <a:lnTo>
                  <a:pt x="141228" y="0"/>
                </a:lnTo>
                <a:lnTo>
                  <a:pt x="141228" y="364316"/>
                </a:lnTo>
                <a:lnTo>
                  <a:pt x="0" y="364316"/>
                </a:lnTo>
                <a:close/>
              </a:path>
            </a:pathLst>
          </a:custGeom>
          <a:solidFill>
            <a:srgbClr val="B1DDF0"/>
          </a:solidFill>
          <a:ln w="12700" cap="flat">
            <a:solidFill>
              <a:srgbClr val="10739E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BEE02E4-5516-4C0F-8040-4E79AC8F3876}"/>
              </a:ext>
            </a:extLst>
          </p:cNvPr>
          <p:cNvSpPr/>
          <p:nvPr/>
        </p:nvSpPr>
        <p:spPr>
          <a:xfrm rot="16200000">
            <a:off x="5662656" y="2290959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D5F3558-5A7D-4F88-B47B-5899239E3AB4}"/>
              </a:ext>
            </a:extLst>
          </p:cNvPr>
          <p:cNvSpPr/>
          <p:nvPr/>
        </p:nvSpPr>
        <p:spPr>
          <a:xfrm rot="16200000">
            <a:off x="5662656" y="2224475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41ADE49C-97A4-4CC6-BBC8-C12F1AE7665C}"/>
              </a:ext>
            </a:extLst>
          </p:cNvPr>
          <p:cNvSpPr/>
          <p:nvPr/>
        </p:nvSpPr>
        <p:spPr>
          <a:xfrm rot="16200000">
            <a:off x="5662656" y="2157992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C7D0F7D-A18E-49D6-81D5-57B162AA25F3}"/>
              </a:ext>
            </a:extLst>
          </p:cNvPr>
          <p:cNvSpPr/>
          <p:nvPr/>
        </p:nvSpPr>
        <p:spPr>
          <a:xfrm rot="16200000">
            <a:off x="5988433" y="3151228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999999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767211F3-0331-4692-B57F-5BB5AFD47EC0}"/>
              </a:ext>
            </a:extLst>
          </p:cNvPr>
          <p:cNvSpPr/>
          <p:nvPr/>
        </p:nvSpPr>
        <p:spPr>
          <a:xfrm rot="16200000">
            <a:off x="5988433" y="3084744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2EE53DC-3E55-4B3E-B923-9A95FB6BBCB1}"/>
              </a:ext>
            </a:extLst>
          </p:cNvPr>
          <p:cNvSpPr/>
          <p:nvPr/>
        </p:nvSpPr>
        <p:spPr>
          <a:xfrm rot="16200000">
            <a:off x="5988433" y="3018261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4D4D4D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6A0EA27-8943-40F3-8B00-C9BDFE9D7F25}"/>
              </a:ext>
            </a:extLst>
          </p:cNvPr>
          <p:cNvSpPr/>
          <p:nvPr/>
        </p:nvSpPr>
        <p:spPr>
          <a:xfrm>
            <a:off x="6181681" y="2268160"/>
            <a:ext cx="79777" cy="214308"/>
          </a:xfrm>
          <a:custGeom>
            <a:avLst/>
            <a:gdLst>
              <a:gd name="connsiteX0" fmla="*/ 0 w 141227"/>
              <a:gd name="connsiteY0" fmla="*/ 0 h 364316"/>
              <a:gd name="connsiteX1" fmla="*/ 141228 w 141227"/>
              <a:gd name="connsiteY1" fmla="*/ 0 h 364316"/>
              <a:gd name="connsiteX2" fmla="*/ 141228 w 141227"/>
              <a:gd name="connsiteY2" fmla="*/ 364317 h 364316"/>
              <a:gd name="connsiteX3" fmla="*/ 0 w 141227"/>
              <a:gd name="connsiteY3" fmla="*/ 364317 h 36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27" h="364316">
                <a:moveTo>
                  <a:pt x="0" y="0"/>
                </a:moveTo>
                <a:lnTo>
                  <a:pt x="141228" y="0"/>
                </a:lnTo>
                <a:lnTo>
                  <a:pt x="141228" y="364317"/>
                </a:lnTo>
                <a:lnTo>
                  <a:pt x="0" y="364317"/>
                </a:lnTo>
                <a:close/>
              </a:path>
            </a:pathLst>
          </a:custGeom>
          <a:solidFill>
            <a:srgbClr val="B1DDF0"/>
          </a:solidFill>
          <a:ln w="12700" cap="flat">
            <a:solidFill>
              <a:srgbClr val="10739E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423DBDBD-2B90-4BD6-A907-CC5C827C190B}"/>
              </a:ext>
            </a:extLst>
          </p:cNvPr>
          <p:cNvSpPr/>
          <p:nvPr/>
        </p:nvSpPr>
        <p:spPr>
          <a:xfrm rot="16200000">
            <a:off x="6180900" y="2401908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CCCCCC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1A23651A-2E50-45E0-90FD-32A57E97FFD1}"/>
              </a:ext>
            </a:extLst>
          </p:cNvPr>
          <p:cNvSpPr/>
          <p:nvPr/>
        </p:nvSpPr>
        <p:spPr>
          <a:xfrm rot="16200000">
            <a:off x="6180900" y="2335425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8DF92E4-5D12-4C02-A06C-7DBC857076E5}"/>
              </a:ext>
            </a:extLst>
          </p:cNvPr>
          <p:cNvSpPr/>
          <p:nvPr/>
        </p:nvSpPr>
        <p:spPr>
          <a:xfrm rot="16200000">
            <a:off x="6180900" y="2268942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52B6FBA4-67D6-4577-8065-31AC2C89FC60}"/>
              </a:ext>
            </a:extLst>
          </p:cNvPr>
          <p:cNvSpPr/>
          <p:nvPr/>
        </p:nvSpPr>
        <p:spPr>
          <a:xfrm>
            <a:off x="5583661" y="2658058"/>
            <a:ext cx="79777" cy="214308"/>
          </a:xfrm>
          <a:custGeom>
            <a:avLst/>
            <a:gdLst>
              <a:gd name="connsiteX0" fmla="*/ 0 w 141227"/>
              <a:gd name="connsiteY0" fmla="*/ 0 h 364316"/>
              <a:gd name="connsiteX1" fmla="*/ 141228 w 141227"/>
              <a:gd name="connsiteY1" fmla="*/ 0 h 364316"/>
              <a:gd name="connsiteX2" fmla="*/ 141228 w 141227"/>
              <a:gd name="connsiteY2" fmla="*/ 364316 h 364316"/>
              <a:gd name="connsiteX3" fmla="*/ 0 w 141227"/>
              <a:gd name="connsiteY3" fmla="*/ 364316 h 36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27" h="364316">
                <a:moveTo>
                  <a:pt x="0" y="0"/>
                </a:moveTo>
                <a:lnTo>
                  <a:pt x="141228" y="0"/>
                </a:lnTo>
                <a:lnTo>
                  <a:pt x="141228" y="364316"/>
                </a:lnTo>
                <a:lnTo>
                  <a:pt x="0" y="364316"/>
                </a:lnTo>
                <a:close/>
              </a:path>
            </a:pathLst>
          </a:custGeom>
          <a:solidFill>
            <a:srgbClr val="B1DDF0"/>
          </a:solidFill>
          <a:ln w="12700" cap="flat">
            <a:solidFill>
              <a:srgbClr val="10739E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C92FE60C-F7F7-4F06-AB2A-526C5D901CFA}"/>
              </a:ext>
            </a:extLst>
          </p:cNvPr>
          <p:cNvSpPr/>
          <p:nvPr/>
        </p:nvSpPr>
        <p:spPr>
          <a:xfrm rot="16200000">
            <a:off x="5582878" y="2791806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12C58CC7-94D0-464A-968E-6F6AA3935DE1}"/>
              </a:ext>
            </a:extLst>
          </p:cNvPr>
          <p:cNvSpPr/>
          <p:nvPr/>
        </p:nvSpPr>
        <p:spPr>
          <a:xfrm rot="16200000">
            <a:off x="5582878" y="2725323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54FAA368-880D-44FA-9C65-B5636A0D0E8A}"/>
              </a:ext>
            </a:extLst>
          </p:cNvPr>
          <p:cNvSpPr/>
          <p:nvPr/>
        </p:nvSpPr>
        <p:spPr>
          <a:xfrm rot="16200000">
            <a:off x="5582878" y="2658839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3991F3A-4E1E-4400-B0F2-B2FEACCA3C4A}"/>
              </a:ext>
            </a:extLst>
          </p:cNvPr>
          <p:cNvSpPr/>
          <p:nvPr/>
        </p:nvSpPr>
        <p:spPr>
          <a:xfrm>
            <a:off x="6108155" y="2963483"/>
            <a:ext cx="208297" cy="216911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EF884176-A704-46E7-91E7-C587101B89DE}"/>
              </a:ext>
            </a:extLst>
          </p:cNvPr>
          <p:cNvSpPr/>
          <p:nvPr/>
        </p:nvSpPr>
        <p:spPr>
          <a:xfrm>
            <a:off x="1030712" y="2755561"/>
            <a:ext cx="79777" cy="214308"/>
          </a:xfrm>
          <a:custGeom>
            <a:avLst/>
            <a:gdLst>
              <a:gd name="connsiteX0" fmla="*/ 0 w 141227"/>
              <a:gd name="connsiteY0" fmla="*/ 0 h 364316"/>
              <a:gd name="connsiteX1" fmla="*/ 141228 w 141227"/>
              <a:gd name="connsiteY1" fmla="*/ 0 h 364316"/>
              <a:gd name="connsiteX2" fmla="*/ 141228 w 141227"/>
              <a:gd name="connsiteY2" fmla="*/ 364316 h 364316"/>
              <a:gd name="connsiteX3" fmla="*/ 0 w 141227"/>
              <a:gd name="connsiteY3" fmla="*/ 364316 h 36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27" h="364316">
                <a:moveTo>
                  <a:pt x="0" y="0"/>
                </a:moveTo>
                <a:lnTo>
                  <a:pt x="141228" y="0"/>
                </a:lnTo>
                <a:lnTo>
                  <a:pt x="141228" y="364316"/>
                </a:lnTo>
                <a:lnTo>
                  <a:pt x="0" y="364316"/>
                </a:lnTo>
                <a:close/>
              </a:path>
            </a:pathLst>
          </a:custGeom>
          <a:solidFill>
            <a:srgbClr val="B1DDF0"/>
          </a:solidFill>
          <a:ln w="12700" cap="flat">
            <a:solidFill>
              <a:srgbClr val="10739E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58B0082E-EF57-4C93-A6E0-2F65EEAB2442}"/>
              </a:ext>
            </a:extLst>
          </p:cNvPr>
          <p:cNvSpPr/>
          <p:nvPr/>
        </p:nvSpPr>
        <p:spPr>
          <a:xfrm rot="16200000">
            <a:off x="1029930" y="2889309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999999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E88B1189-ED7B-4531-8BF5-D4DB23BA46A6}"/>
              </a:ext>
            </a:extLst>
          </p:cNvPr>
          <p:cNvSpPr/>
          <p:nvPr/>
        </p:nvSpPr>
        <p:spPr>
          <a:xfrm rot="16200000">
            <a:off x="1029930" y="2822826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E82A507-A1EC-4BD4-8C3C-5438EDE4EF8B}"/>
              </a:ext>
            </a:extLst>
          </p:cNvPr>
          <p:cNvSpPr/>
          <p:nvPr/>
        </p:nvSpPr>
        <p:spPr>
          <a:xfrm rot="16200000">
            <a:off x="1029930" y="2756343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31DC8F89-C83E-4D30-A78B-1EBE87F16094}"/>
              </a:ext>
            </a:extLst>
          </p:cNvPr>
          <p:cNvSpPr/>
          <p:nvPr/>
        </p:nvSpPr>
        <p:spPr>
          <a:xfrm rot="16200000">
            <a:off x="7001069" y="2373710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9718CB74-212C-447E-8762-C56ACEA27186}"/>
              </a:ext>
            </a:extLst>
          </p:cNvPr>
          <p:cNvSpPr/>
          <p:nvPr/>
        </p:nvSpPr>
        <p:spPr>
          <a:xfrm rot="16200000">
            <a:off x="7001069" y="2307227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666666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1D3A126B-D11E-4BCC-A13F-E2D482EB0ECC}"/>
              </a:ext>
            </a:extLst>
          </p:cNvPr>
          <p:cNvSpPr/>
          <p:nvPr/>
        </p:nvSpPr>
        <p:spPr>
          <a:xfrm rot="16200000">
            <a:off x="7001069" y="2240743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5237092-54E5-42FE-9A20-6EE840E29642}"/>
              </a:ext>
            </a:extLst>
          </p:cNvPr>
          <p:cNvSpPr/>
          <p:nvPr/>
        </p:nvSpPr>
        <p:spPr>
          <a:xfrm rot="4500000">
            <a:off x="969421" y="2024525"/>
            <a:ext cx="216911" cy="208297"/>
          </a:xfrm>
          <a:custGeom>
            <a:avLst/>
            <a:gdLst>
              <a:gd name="connsiteX0" fmla="*/ 368741 w 368741"/>
              <a:gd name="connsiteY0" fmla="*/ 184371 h 368741"/>
              <a:gd name="connsiteX1" fmla="*/ 184371 w 368741"/>
              <a:gd name="connsiteY1" fmla="*/ 368741 h 368741"/>
              <a:gd name="connsiteX2" fmla="*/ 0 w 368741"/>
              <a:gd name="connsiteY2" fmla="*/ 184371 h 368741"/>
              <a:gd name="connsiteX3" fmla="*/ 184371 w 368741"/>
              <a:gd name="connsiteY3" fmla="*/ 0 h 368741"/>
              <a:gd name="connsiteX4" fmla="*/ 368741 w 368741"/>
              <a:gd name="connsiteY4" fmla="*/ 184371 h 368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741" h="368741">
                <a:moveTo>
                  <a:pt x="368741" y="184371"/>
                </a:moveTo>
                <a:cubicBezTo>
                  <a:pt x="368741" y="286196"/>
                  <a:pt x="286196" y="368741"/>
                  <a:pt x="184371" y="368741"/>
                </a:cubicBezTo>
                <a:cubicBezTo>
                  <a:pt x="82546" y="368741"/>
                  <a:pt x="0" y="286196"/>
                  <a:pt x="0" y="184371"/>
                </a:cubicBezTo>
                <a:cubicBezTo>
                  <a:pt x="0" y="82546"/>
                  <a:pt x="82546" y="0"/>
                  <a:pt x="184371" y="0"/>
                </a:cubicBezTo>
                <a:cubicBezTo>
                  <a:pt x="286196" y="0"/>
                  <a:pt x="368741" y="82546"/>
                  <a:pt x="368741" y="184371"/>
                </a:cubicBezTo>
                <a:close/>
              </a:path>
            </a:pathLst>
          </a:custGeom>
          <a:solidFill>
            <a:srgbClr val="0070C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7400C283-161A-485B-9629-DC2B0F50868A}"/>
              </a:ext>
            </a:extLst>
          </p:cNvPr>
          <p:cNvSpPr/>
          <p:nvPr/>
        </p:nvSpPr>
        <p:spPr>
          <a:xfrm>
            <a:off x="973728" y="2362070"/>
            <a:ext cx="208297" cy="216911"/>
          </a:xfrm>
          <a:custGeom>
            <a:avLst/>
            <a:gdLst>
              <a:gd name="connsiteX0" fmla="*/ 368741 w 368741"/>
              <a:gd name="connsiteY0" fmla="*/ 184371 h 368741"/>
              <a:gd name="connsiteX1" fmla="*/ 184371 w 368741"/>
              <a:gd name="connsiteY1" fmla="*/ 368741 h 368741"/>
              <a:gd name="connsiteX2" fmla="*/ 0 w 368741"/>
              <a:gd name="connsiteY2" fmla="*/ 184371 h 368741"/>
              <a:gd name="connsiteX3" fmla="*/ 184371 w 368741"/>
              <a:gd name="connsiteY3" fmla="*/ 0 h 368741"/>
              <a:gd name="connsiteX4" fmla="*/ 368741 w 368741"/>
              <a:gd name="connsiteY4" fmla="*/ 184371 h 368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741" h="368741">
                <a:moveTo>
                  <a:pt x="368741" y="184371"/>
                </a:moveTo>
                <a:cubicBezTo>
                  <a:pt x="368741" y="286196"/>
                  <a:pt x="286196" y="368741"/>
                  <a:pt x="184371" y="368741"/>
                </a:cubicBezTo>
                <a:cubicBezTo>
                  <a:pt x="82546" y="368741"/>
                  <a:pt x="0" y="286196"/>
                  <a:pt x="0" y="184371"/>
                </a:cubicBezTo>
                <a:cubicBezTo>
                  <a:pt x="0" y="82546"/>
                  <a:pt x="82546" y="0"/>
                  <a:pt x="184371" y="0"/>
                </a:cubicBezTo>
                <a:cubicBezTo>
                  <a:pt x="286196" y="0"/>
                  <a:pt x="368741" y="82546"/>
                  <a:pt x="368741" y="184371"/>
                </a:cubicBezTo>
                <a:close/>
              </a:path>
            </a:pathLst>
          </a:custGeom>
          <a:solidFill>
            <a:srgbClr val="FF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37822282-C922-456F-B25D-AD85F4EAADBF}"/>
              </a:ext>
            </a:extLst>
          </p:cNvPr>
          <p:cNvSpPr/>
          <p:nvPr/>
        </p:nvSpPr>
        <p:spPr>
          <a:xfrm rot="2700000">
            <a:off x="5535259" y="3548035"/>
            <a:ext cx="130146" cy="124978"/>
          </a:xfrm>
          <a:custGeom>
            <a:avLst/>
            <a:gdLst>
              <a:gd name="connsiteX0" fmla="*/ 0 w 221244"/>
              <a:gd name="connsiteY0" fmla="*/ 98823 h 221244"/>
              <a:gd name="connsiteX1" fmla="*/ 98823 w 221244"/>
              <a:gd name="connsiteY1" fmla="*/ 98823 h 221244"/>
              <a:gd name="connsiteX2" fmla="*/ 98823 w 221244"/>
              <a:gd name="connsiteY2" fmla="*/ 0 h 221244"/>
              <a:gd name="connsiteX3" fmla="*/ 122422 w 221244"/>
              <a:gd name="connsiteY3" fmla="*/ 0 h 221244"/>
              <a:gd name="connsiteX4" fmla="*/ 122422 w 221244"/>
              <a:gd name="connsiteY4" fmla="*/ 98823 h 221244"/>
              <a:gd name="connsiteX5" fmla="*/ 221245 w 221244"/>
              <a:gd name="connsiteY5" fmla="*/ 98823 h 221244"/>
              <a:gd name="connsiteX6" fmla="*/ 221245 w 221244"/>
              <a:gd name="connsiteY6" fmla="*/ 122422 h 221244"/>
              <a:gd name="connsiteX7" fmla="*/ 122422 w 221244"/>
              <a:gd name="connsiteY7" fmla="*/ 122422 h 221244"/>
              <a:gd name="connsiteX8" fmla="*/ 122422 w 221244"/>
              <a:gd name="connsiteY8" fmla="*/ 221245 h 221244"/>
              <a:gd name="connsiteX9" fmla="*/ 98823 w 221244"/>
              <a:gd name="connsiteY9" fmla="*/ 221245 h 221244"/>
              <a:gd name="connsiteX10" fmla="*/ 98823 w 221244"/>
              <a:gd name="connsiteY10" fmla="*/ 122422 h 221244"/>
              <a:gd name="connsiteX11" fmla="*/ 0 w 221244"/>
              <a:gd name="connsiteY11" fmla="*/ 122422 h 22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244" h="221244">
                <a:moveTo>
                  <a:pt x="0" y="98823"/>
                </a:moveTo>
                <a:lnTo>
                  <a:pt x="98823" y="98823"/>
                </a:lnTo>
                <a:lnTo>
                  <a:pt x="98823" y="0"/>
                </a:lnTo>
                <a:lnTo>
                  <a:pt x="122422" y="0"/>
                </a:lnTo>
                <a:lnTo>
                  <a:pt x="122422" y="98823"/>
                </a:lnTo>
                <a:lnTo>
                  <a:pt x="221245" y="98823"/>
                </a:lnTo>
                <a:lnTo>
                  <a:pt x="221245" y="122422"/>
                </a:lnTo>
                <a:lnTo>
                  <a:pt x="122422" y="122422"/>
                </a:lnTo>
                <a:lnTo>
                  <a:pt x="122422" y="221245"/>
                </a:lnTo>
                <a:lnTo>
                  <a:pt x="98823" y="221245"/>
                </a:lnTo>
                <a:lnTo>
                  <a:pt x="98823" y="122422"/>
                </a:lnTo>
                <a:lnTo>
                  <a:pt x="0" y="12242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90647AA-7629-4849-87D6-7F25A7BEF215}"/>
              </a:ext>
            </a:extLst>
          </p:cNvPr>
          <p:cNvSpPr/>
          <p:nvPr/>
        </p:nvSpPr>
        <p:spPr>
          <a:xfrm>
            <a:off x="3537981" y="2257642"/>
            <a:ext cx="208297" cy="216911"/>
          </a:xfrm>
          <a:prstGeom prst="ellipse">
            <a:avLst/>
          </a:prstGeom>
          <a:solidFill>
            <a:srgbClr val="0070C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95F8D9F-E74F-4A5D-AAB0-5D2A8DB81C54}"/>
              </a:ext>
            </a:extLst>
          </p:cNvPr>
          <p:cNvSpPr/>
          <p:nvPr/>
        </p:nvSpPr>
        <p:spPr>
          <a:xfrm rot="19916999">
            <a:off x="4056641" y="2149186"/>
            <a:ext cx="208297" cy="216911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C8E8253D-02C4-4A30-A499-5955F7213AA2}"/>
              </a:ext>
            </a:extLst>
          </p:cNvPr>
          <p:cNvSpPr/>
          <p:nvPr/>
        </p:nvSpPr>
        <p:spPr>
          <a:xfrm>
            <a:off x="3464036" y="2691464"/>
            <a:ext cx="208297" cy="216911"/>
          </a:xfrm>
          <a:prstGeom prst="ellipse">
            <a:avLst/>
          </a:prstGeom>
          <a:solidFill>
            <a:srgbClr val="0070C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609FC6DE-8737-4308-B1CE-EBAE717481C4}"/>
              </a:ext>
            </a:extLst>
          </p:cNvPr>
          <p:cNvSpPr/>
          <p:nvPr/>
        </p:nvSpPr>
        <p:spPr>
          <a:xfrm rot="5767930">
            <a:off x="3927356" y="2587315"/>
            <a:ext cx="216911" cy="208297"/>
          </a:xfrm>
          <a:prstGeom prst="ellipse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806B972-A771-4FFA-AE3F-355DCBCED251}"/>
              </a:ext>
            </a:extLst>
          </p:cNvPr>
          <p:cNvSpPr/>
          <p:nvPr/>
        </p:nvSpPr>
        <p:spPr>
          <a:xfrm rot="4500000">
            <a:off x="4458514" y="2478860"/>
            <a:ext cx="216911" cy="208297"/>
          </a:xfrm>
          <a:prstGeom prst="ellipse">
            <a:avLst/>
          </a:prstGeom>
          <a:solidFill>
            <a:srgbClr val="0070C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9DBB77F-13D4-4BC6-B2B1-2602F21F7E48}"/>
              </a:ext>
            </a:extLst>
          </p:cNvPr>
          <p:cNvSpPr/>
          <p:nvPr/>
        </p:nvSpPr>
        <p:spPr>
          <a:xfrm rot="4500000">
            <a:off x="4260631" y="2912682"/>
            <a:ext cx="216911" cy="208297"/>
          </a:xfrm>
          <a:prstGeom prst="ellipse">
            <a:avLst/>
          </a:prstGeom>
          <a:solidFill>
            <a:srgbClr val="0070C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8CA5966B-DCC9-443A-811B-9D6C3449B17D}"/>
              </a:ext>
            </a:extLst>
          </p:cNvPr>
          <p:cNvSpPr/>
          <p:nvPr/>
        </p:nvSpPr>
        <p:spPr>
          <a:xfrm rot="16200000">
            <a:off x="4578373" y="3043425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999999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146C853E-E851-4371-ACE5-F3CECCEBCA9F}"/>
              </a:ext>
            </a:extLst>
          </p:cNvPr>
          <p:cNvSpPr/>
          <p:nvPr/>
        </p:nvSpPr>
        <p:spPr>
          <a:xfrm rot="16200000">
            <a:off x="4578373" y="2976942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AFC7DBC-9DF4-4BAD-A0B1-8B4414EC860F}"/>
              </a:ext>
            </a:extLst>
          </p:cNvPr>
          <p:cNvSpPr/>
          <p:nvPr/>
        </p:nvSpPr>
        <p:spPr>
          <a:xfrm rot="16200000">
            <a:off x="4578373" y="2910458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6CC65520-AC99-458B-BD32-6FF7D44DA9AD}"/>
              </a:ext>
            </a:extLst>
          </p:cNvPr>
          <p:cNvSpPr/>
          <p:nvPr/>
        </p:nvSpPr>
        <p:spPr>
          <a:xfrm>
            <a:off x="3384258" y="2191918"/>
            <a:ext cx="79777" cy="214308"/>
          </a:xfrm>
          <a:custGeom>
            <a:avLst/>
            <a:gdLst>
              <a:gd name="connsiteX0" fmla="*/ 0 w 141227"/>
              <a:gd name="connsiteY0" fmla="*/ 0 h 364316"/>
              <a:gd name="connsiteX1" fmla="*/ 141228 w 141227"/>
              <a:gd name="connsiteY1" fmla="*/ 0 h 364316"/>
              <a:gd name="connsiteX2" fmla="*/ 141228 w 141227"/>
              <a:gd name="connsiteY2" fmla="*/ 364316 h 364316"/>
              <a:gd name="connsiteX3" fmla="*/ 0 w 141227"/>
              <a:gd name="connsiteY3" fmla="*/ 364316 h 36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27" h="364316">
                <a:moveTo>
                  <a:pt x="0" y="0"/>
                </a:moveTo>
                <a:lnTo>
                  <a:pt x="141228" y="0"/>
                </a:lnTo>
                <a:lnTo>
                  <a:pt x="141228" y="364316"/>
                </a:lnTo>
                <a:lnTo>
                  <a:pt x="0" y="364316"/>
                </a:lnTo>
                <a:close/>
              </a:path>
            </a:pathLst>
          </a:custGeom>
          <a:solidFill>
            <a:srgbClr val="B1DDF0"/>
          </a:solidFill>
          <a:ln w="12700" cap="flat">
            <a:solidFill>
              <a:srgbClr val="10739E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B3344E1B-4DC8-4D52-8A53-BC814F3B302C}"/>
              </a:ext>
            </a:extLst>
          </p:cNvPr>
          <p:cNvSpPr/>
          <p:nvPr/>
        </p:nvSpPr>
        <p:spPr>
          <a:xfrm rot="16200000">
            <a:off x="3383476" y="2325666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B4986D0F-D735-41F7-8462-202516FB8718}"/>
              </a:ext>
            </a:extLst>
          </p:cNvPr>
          <p:cNvSpPr/>
          <p:nvPr/>
        </p:nvSpPr>
        <p:spPr>
          <a:xfrm rot="16200000">
            <a:off x="3383476" y="2259183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22F7B416-F727-4712-AE48-9A2F3DD50F24}"/>
              </a:ext>
            </a:extLst>
          </p:cNvPr>
          <p:cNvSpPr/>
          <p:nvPr/>
        </p:nvSpPr>
        <p:spPr>
          <a:xfrm rot="16200000">
            <a:off x="3383476" y="2192700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D50433A8-A693-444D-A021-ED4AF43F4BEC}"/>
              </a:ext>
            </a:extLst>
          </p:cNvPr>
          <p:cNvSpPr/>
          <p:nvPr/>
        </p:nvSpPr>
        <p:spPr>
          <a:xfrm rot="16200000">
            <a:off x="3703004" y="3182573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8C83CAFC-5EB3-41B3-93B1-EF8C2768D49B}"/>
              </a:ext>
            </a:extLst>
          </p:cNvPr>
          <p:cNvSpPr/>
          <p:nvPr/>
        </p:nvSpPr>
        <p:spPr>
          <a:xfrm rot="16200000">
            <a:off x="3703004" y="3116090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1F25CFAF-23C5-418B-A5E7-931E59289A68}"/>
              </a:ext>
            </a:extLst>
          </p:cNvPr>
          <p:cNvSpPr/>
          <p:nvPr/>
        </p:nvSpPr>
        <p:spPr>
          <a:xfrm rot="16200000">
            <a:off x="3703004" y="3049607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1D106609-FE99-423C-AF49-60A15237DA61}"/>
              </a:ext>
            </a:extLst>
          </p:cNvPr>
          <p:cNvSpPr/>
          <p:nvPr/>
        </p:nvSpPr>
        <p:spPr>
          <a:xfrm>
            <a:off x="3902501" y="2302868"/>
            <a:ext cx="79777" cy="214308"/>
          </a:xfrm>
          <a:custGeom>
            <a:avLst/>
            <a:gdLst>
              <a:gd name="connsiteX0" fmla="*/ 0 w 141227"/>
              <a:gd name="connsiteY0" fmla="*/ 0 h 364316"/>
              <a:gd name="connsiteX1" fmla="*/ 141228 w 141227"/>
              <a:gd name="connsiteY1" fmla="*/ 0 h 364316"/>
              <a:gd name="connsiteX2" fmla="*/ 141228 w 141227"/>
              <a:gd name="connsiteY2" fmla="*/ 364317 h 364316"/>
              <a:gd name="connsiteX3" fmla="*/ 0 w 141227"/>
              <a:gd name="connsiteY3" fmla="*/ 364317 h 36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27" h="364316">
                <a:moveTo>
                  <a:pt x="0" y="0"/>
                </a:moveTo>
                <a:lnTo>
                  <a:pt x="141228" y="0"/>
                </a:lnTo>
                <a:lnTo>
                  <a:pt x="141228" y="364317"/>
                </a:lnTo>
                <a:lnTo>
                  <a:pt x="0" y="364317"/>
                </a:lnTo>
                <a:close/>
              </a:path>
            </a:pathLst>
          </a:custGeom>
          <a:solidFill>
            <a:srgbClr val="B1DDF0"/>
          </a:solidFill>
          <a:ln w="12700" cap="flat">
            <a:solidFill>
              <a:srgbClr val="10739E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4FA11AEF-979A-4EBF-96BB-071950082385}"/>
              </a:ext>
            </a:extLst>
          </p:cNvPr>
          <p:cNvSpPr/>
          <p:nvPr/>
        </p:nvSpPr>
        <p:spPr>
          <a:xfrm rot="16200000">
            <a:off x="3901719" y="2436616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CCCCCC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1E0E215C-D371-4FD3-B643-408AA7F9568B}"/>
              </a:ext>
            </a:extLst>
          </p:cNvPr>
          <p:cNvSpPr/>
          <p:nvPr/>
        </p:nvSpPr>
        <p:spPr>
          <a:xfrm rot="16200000">
            <a:off x="3901719" y="2370133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9BDACB26-9CE8-47AA-B83D-6FEB8D1DDB27}"/>
              </a:ext>
            </a:extLst>
          </p:cNvPr>
          <p:cNvSpPr/>
          <p:nvPr/>
        </p:nvSpPr>
        <p:spPr>
          <a:xfrm rot="16200000">
            <a:off x="3901719" y="2303650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5866B64F-BF4C-4611-96ED-88870666C7B5}"/>
              </a:ext>
            </a:extLst>
          </p:cNvPr>
          <p:cNvSpPr/>
          <p:nvPr/>
        </p:nvSpPr>
        <p:spPr>
          <a:xfrm>
            <a:off x="3304480" y="2692765"/>
            <a:ext cx="79777" cy="214308"/>
          </a:xfrm>
          <a:custGeom>
            <a:avLst/>
            <a:gdLst>
              <a:gd name="connsiteX0" fmla="*/ 0 w 141227"/>
              <a:gd name="connsiteY0" fmla="*/ 0 h 364316"/>
              <a:gd name="connsiteX1" fmla="*/ 141228 w 141227"/>
              <a:gd name="connsiteY1" fmla="*/ 0 h 364316"/>
              <a:gd name="connsiteX2" fmla="*/ 141228 w 141227"/>
              <a:gd name="connsiteY2" fmla="*/ 364316 h 364316"/>
              <a:gd name="connsiteX3" fmla="*/ 0 w 141227"/>
              <a:gd name="connsiteY3" fmla="*/ 364316 h 36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27" h="364316">
                <a:moveTo>
                  <a:pt x="0" y="0"/>
                </a:moveTo>
                <a:lnTo>
                  <a:pt x="141228" y="0"/>
                </a:lnTo>
                <a:lnTo>
                  <a:pt x="141228" y="364316"/>
                </a:lnTo>
                <a:lnTo>
                  <a:pt x="0" y="364316"/>
                </a:lnTo>
                <a:close/>
              </a:path>
            </a:pathLst>
          </a:custGeom>
          <a:solidFill>
            <a:srgbClr val="B1DDF0"/>
          </a:solidFill>
          <a:ln w="12700" cap="flat">
            <a:solidFill>
              <a:srgbClr val="10739E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5BA5D570-E6AA-494E-B442-A7902AC63ACF}"/>
              </a:ext>
            </a:extLst>
          </p:cNvPr>
          <p:cNvSpPr/>
          <p:nvPr/>
        </p:nvSpPr>
        <p:spPr>
          <a:xfrm rot="16200000">
            <a:off x="3303698" y="2826514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9A1A9CDD-BEBF-4BA5-ACBC-D5757DF21F57}"/>
              </a:ext>
            </a:extLst>
          </p:cNvPr>
          <p:cNvSpPr/>
          <p:nvPr/>
        </p:nvSpPr>
        <p:spPr>
          <a:xfrm rot="16200000">
            <a:off x="3303698" y="2760030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CAB2C89-09C6-41F6-92F2-EFFC5D524416}"/>
              </a:ext>
            </a:extLst>
          </p:cNvPr>
          <p:cNvSpPr/>
          <p:nvPr/>
        </p:nvSpPr>
        <p:spPr>
          <a:xfrm rot="16200000">
            <a:off x="3303698" y="2693547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5F5F5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DAF26999-167C-473F-9039-08DA098E8F18}"/>
              </a:ext>
            </a:extLst>
          </p:cNvPr>
          <p:cNvSpPr/>
          <p:nvPr/>
        </p:nvSpPr>
        <p:spPr>
          <a:xfrm rot="787779">
            <a:off x="3828110" y="2990365"/>
            <a:ext cx="208297" cy="216911"/>
          </a:xfrm>
          <a:prstGeom prst="ellipse">
            <a:avLst/>
          </a:prstGeom>
          <a:solidFill>
            <a:srgbClr val="0070C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BBE48487-F68D-4627-A63E-6AA223B2937C}"/>
              </a:ext>
            </a:extLst>
          </p:cNvPr>
          <p:cNvSpPr/>
          <p:nvPr/>
        </p:nvSpPr>
        <p:spPr>
          <a:xfrm rot="16200000">
            <a:off x="4645444" y="2383798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666666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436F7392-297E-418D-93DA-4E463A05D8DE}"/>
              </a:ext>
            </a:extLst>
          </p:cNvPr>
          <p:cNvSpPr/>
          <p:nvPr/>
        </p:nvSpPr>
        <p:spPr>
          <a:xfrm rot="16200000">
            <a:off x="4645444" y="2317315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78BA8727-6BC2-4941-AFD0-5E9B339E327F}"/>
              </a:ext>
            </a:extLst>
          </p:cNvPr>
          <p:cNvSpPr/>
          <p:nvPr/>
        </p:nvSpPr>
        <p:spPr>
          <a:xfrm rot="16200000">
            <a:off x="4645444" y="2250832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E6E6E6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8384D101-13A9-485F-B58B-76E60109AFDE}"/>
              </a:ext>
            </a:extLst>
          </p:cNvPr>
          <p:cNvSpPr/>
          <p:nvPr/>
        </p:nvSpPr>
        <p:spPr>
          <a:xfrm>
            <a:off x="3053544" y="3549103"/>
            <a:ext cx="150424" cy="127833"/>
          </a:xfrm>
          <a:custGeom>
            <a:avLst/>
            <a:gdLst>
              <a:gd name="connsiteX0" fmla="*/ 830 w 266291"/>
              <a:gd name="connsiteY0" fmla="*/ 148864 h 217312"/>
              <a:gd name="connsiteX1" fmla="*/ 20557 w 266291"/>
              <a:gd name="connsiteY1" fmla="*/ 131718 h 217312"/>
              <a:gd name="connsiteX2" fmla="*/ 51532 w 266291"/>
              <a:gd name="connsiteY2" fmla="*/ 130796 h 217312"/>
              <a:gd name="connsiteX3" fmla="*/ 83243 w 266291"/>
              <a:gd name="connsiteY3" fmla="*/ 155686 h 217312"/>
              <a:gd name="connsiteX4" fmla="*/ 200503 w 266291"/>
              <a:gd name="connsiteY4" fmla="*/ 10586 h 217312"/>
              <a:gd name="connsiteX5" fmla="*/ 254339 w 266291"/>
              <a:gd name="connsiteY5" fmla="*/ 1552 h 217312"/>
              <a:gd name="connsiteX6" fmla="*/ 265217 w 266291"/>
              <a:gd name="connsiteY6" fmla="*/ 7636 h 217312"/>
              <a:gd name="connsiteX7" fmla="*/ 263742 w 266291"/>
              <a:gd name="connsiteY7" fmla="*/ 17408 h 217312"/>
              <a:gd name="connsiteX8" fmla="*/ 111636 w 266291"/>
              <a:gd name="connsiteY8" fmla="*/ 212472 h 217312"/>
              <a:gd name="connsiteX9" fmla="*/ 54666 w 266291"/>
              <a:gd name="connsiteY9" fmla="*/ 212472 h 217312"/>
              <a:gd name="connsiteX10" fmla="*/ 830 w 266291"/>
              <a:gd name="connsiteY10" fmla="*/ 153474 h 217312"/>
              <a:gd name="connsiteX11" fmla="*/ 830 w 266291"/>
              <a:gd name="connsiteY11" fmla="*/ 148864 h 21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6291" h="217312">
                <a:moveTo>
                  <a:pt x="830" y="148864"/>
                </a:moveTo>
                <a:cubicBezTo>
                  <a:pt x="3780" y="141490"/>
                  <a:pt x="10786" y="135221"/>
                  <a:pt x="20557" y="131718"/>
                </a:cubicBezTo>
                <a:cubicBezTo>
                  <a:pt x="30145" y="128215"/>
                  <a:pt x="41575" y="128031"/>
                  <a:pt x="51532" y="130796"/>
                </a:cubicBezTo>
                <a:cubicBezTo>
                  <a:pt x="66097" y="135958"/>
                  <a:pt x="77528" y="144808"/>
                  <a:pt x="83243" y="155686"/>
                </a:cubicBezTo>
                <a:cubicBezTo>
                  <a:pt x="109424" y="102587"/>
                  <a:pt x="149064" y="53360"/>
                  <a:pt x="200503" y="10586"/>
                </a:cubicBezTo>
                <a:cubicBezTo>
                  <a:pt x="215068" y="1184"/>
                  <a:pt x="235349" y="-2320"/>
                  <a:pt x="254339" y="1552"/>
                </a:cubicBezTo>
                <a:cubicBezTo>
                  <a:pt x="259133" y="2105"/>
                  <a:pt x="263189" y="4318"/>
                  <a:pt x="265217" y="7636"/>
                </a:cubicBezTo>
                <a:cubicBezTo>
                  <a:pt x="267061" y="10771"/>
                  <a:pt x="266508" y="14458"/>
                  <a:pt x="263742" y="17408"/>
                </a:cubicBezTo>
                <a:cubicBezTo>
                  <a:pt x="194050" y="73826"/>
                  <a:pt x="142058" y="140383"/>
                  <a:pt x="111636" y="212472"/>
                </a:cubicBezTo>
                <a:cubicBezTo>
                  <a:pt x="93752" y="218925"/>
                  <a:pt x="72734" y="218925"/>
                  <a:pt x="54666" y="212472"/>
                </a:cubicBezTo>
                <a:cubicBezTo>
                  <a:pt x="41207" y="190901"/>
                  <a:pt x="22954" y="170989"/>
                  <a:pt x="830" y="153474"/>
                </a:cubicBezTo>
                <a:cubicBezTo>
                  <a:pt x="-277" y="151999"/>
                  <a:pt x="-277" y="150339"/>
                  <a:pt x="830" y="148864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45F5C62F-3B78-45A3-9D42-5694C279AA3A}"/>
              </a:ext>
            </a:extLst>
          </p:cNvPr>
          <p:cNvSpPr/>
          <p:nvPr/>
        </p:nvSpPr>
        <p:spPr>
          <a:xfrm rot="16200000">
            <a:off x="4253220" y="2024811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999999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0B790C33-5879-4BD6-8516-E466D182B51F}"/>
              </a:ext>
            </a:extLst>
          </p:cNvPr>
          <p:cNvSpPr/>
          <p:nvPr/>
        </p:nvSpPr>
        <p:spPr>
          <a:xfrm rot="16200000">
            <a:off x="4253220" y="1958327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333333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BCC9765F-3B91-4663-A1EB-AFE2D37E1A75}"/>
              </a:ext>
            </a:extLst>
          </p:cNvPr>
          <p:cNvSpPr/>
          <p:nvPr/>
        </p:nvSpPr>
        <p:spPr>
          <a:xfrm rot="16200000">
            <a:off x="4253220" y="1891844"/>
            <a:ext cx="81342" cy="79777"/>
          </a:xfrm>
          <a:custGeom>
            <a:avLst/>
            <a:gdLst>
              <a:gd name="connsiteX0" fmla="*/ 0 w 138278"/>
              <a:gd name="connsiteY0" fmla="*/ 0 h 141227"/>
              <a:gd name="connsiteX1" fmla="*/ 138278 w 138278"/>
              <a:gd name="connsiteY1" fmla="*/ 0 h 141227"/>
              <a:gd name="connsiteX2" fmla="*/ 138278 w 138278"/>
              <a:gd name="connsiteY2" fmla="*/ 141228 h 141227"/>
              <a:gd name="connsiteX3" fmla="*/ 0 w 138278"/>
              <a:gd name="connsiteY3" fmla="*/ 141228 h 14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78" h="141227">
                <a:moveTo>
                  <a:pt x="0" y="0"/>
                </a:moveTo>
                <a:lnTo>
                  <a:pt x="138278" y="0"/>
                </a:lnTo>
                <a:lnTo>
                  <a:pt x="138278" y="141228"/>
                </a:lnTo>
                <a:lnTo>
                  <a:pt x="0" y="141228"/>
                </a:ln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A49744E5-9BEB-42E0-850C-E5ACEAB29C76}"/>
              </a:ext>
            </a:extLst>
          </p:cNvPr>
          <p:cNvSpPr/>
          <p:nvPr/>
        </p:nvSpPr>
        <p:spPr>
          <a:xfrm>
            <a:off x="5023244" y="2510778"/>
            <a:ext cx="421886" cy="295105"/>
          </a:xfrm>
          <a:prstGeom prst="rightArrow">
            <a:avLst/>
          </a:prstGeom>
          <a:solidFill>
            <a:srgbClr val="006EC1"/>
          </a:solidFill>
          <a:ln w="1270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1F487B"/>
              </a:solidFill>
              <a:cs typeface="+mn-ea"/>
              <a:sym typeface="+mn-lt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5E39B93-B1C2-47CA-9139-61E3700C8677}"/>
              </a:ext>
            </a:extLst>
          </p:cNvPr>
          <p:cNvCxnSpPr>
            <a:cxnSpLocks/>
            <a:stCxn id="50" idx="5"/>
            <a:endCxn id="53" idx="3"/>
          </p:cNvCxnSpPr>
          <p:nvPr/>
        </p:nvCxnSpPr>
        <p:spPr>
          <a:xfrm>
            <a:off x="3715774" y="2442787"/>
            <a:ext cx="255007" cy="1645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8BCB982-8682-41CE-8CC9-654F2696F20C}"/>
              </a:ext>
            </a:extLst>
          </p:cNvPr>
          <p:cNvCxnSpPr>
            <a:cxnSpLocks/>
            <a:stCxn id="51" idx="3"/>
            <a:endCxn id="53" idx="2"/>
          </p:cNvCxnSpPr>
          <p:nvPr/>
        </p:nvCxnSpPr>
        <p:spPr>
          <a:xfrm flipH="1">
            <a:off x="4047396" y="2359954"/>
            <a:ext cx="84462" cy="2236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05F545E-0656-47A2-A5FE-1714AC963388}"/>
              </a:ext>
            </a:extLst>
          </p:cNvPr>
          <p:cNvCxnSpPr>
            <a:cxnSpLocks/>
            <a:stCxn id="55" idx="3"/>
            <a:endCxn id="53" idx="7"/>
          </p:cNvCxnSpPr>
          <p:nvPr/>
        </p:nvCxnSpPr>
        <p:spPr>
          <a:xfrm flipH="1" flipV="1">
            <a:off x="4100842" y="2775581"/>
            <a:ext cx="177261" cy="1862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7474CBC-63B6-4449-9CD5-37F26083B217}"/>
              </a:ext>
            </a:extLst>
          </p:cNvPr>
          <p:cNvCxnSpPr>
            <a:cxnSpLocks/>
            <a:stCxn id="54" idx="4"/>
            <a:endCxn id="53" idx="0"/>
          </p:cNvCxnSpPr>
          <p:nvPr/>
        </p:nvCxnSpPr>
        <p:spPr>
          <a:xfrm flipH="1">
            <a:off x="4139364" y="2609965"/>
            <a:ext cx="327006" cy="926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48BF75B9-46BA-4B47-ABB8-7A25B850BBF6}"/>
              </a:ext>
            </a:extLst>
          </p:cNvPr>
          <p:cNvCxnSpPr>
            <a:cxnSpLocks/>
            <a:stCxn id="74" idx="0"/>
            <a:endCxn id="53" idx="6"/>
          </p:cNvCxnSpPr>
          <p:nvPr/>
        </p:nvCxnSpPr>
        <p:spPr>
          <a:xfrm flipV="1">
            <a:off x="3956895" y="2799298"/>
            <a:ext cx="67331" cy="1939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7C51FCB9-375E-4BFD-9246-ABCA0FF7887C}"/>
              </a:ext>
            </a:extLst>
          </p:cNvPr>
          <p:cNvCxnSpPr>
            <a:cxnSpLocks/>
            <a:stCxn id="52" idx="6"/>
            <a:endCxn id="53" idx="4"/>
          </p:cNvCxnSpPr>
          <p:nvPr/>
        </p:nvCxnSpPr>
        <p:spPr>
          <a:xfrm flipV="1">
            <a:off x="3672333" y="2680339"/>
            <a:ext cx="259926" cy="1195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47878666-1872-48FA-8A7D-81043F1D7A5A}"/>
              </a:ext>
            </a:extLst>
          </p:cNvPr>
          <p:cNvCxnSpPr>
            <a:cxnSpLocks/>
          </p:cNvCxnSpPr>
          <p:nvPr/>
        </p:nvCxnSpPr>
        <p:spPr>
          <a:xfrm>
            <a:off x="5991448" y="2404136"/>
            <a:ext cx="255007" cy="1645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5E2A21B-9C4E-489E-80FE-98039C490DBC}"/>
              </a:ext>
            </a:extLst>
          </p:cNvPr>
          <p:cNvCxnSpPr>
            <a:cxnSpLocks/>
          </p:cNvCxnSpPr>
          <p:nvPr/>
        </p:nvCxnSpPr>
        <p:spPr>
          <a:xfrm flipH="1">
            <a:off x="6323070" y="2321303"/>
            <a:ext cx="84462" cy="2236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D36F2013-A758-44DF-AB46-BC562B84F611}"/>
              </a:ext>
            </a:extLst>
          </p:cNvPr>
          <p:cNvCxnSpPr>
            <a:cxnSpLocks/>
          </p:cNvCxnSpPr>
          <p:nvPr/>
        </p:nvCxnSpPr>
        <p:spPr>
          <a:xfrm flipH="1" flipV="1">
            <a:off x="6376516" y="2736930"/>
            <a:ext cx="177261" cy="1862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78FB4B18-C586-44A5-A74D-E8BDAF91E7FA}"/>
              </a:ext>
            </a:extLst>
          </p:cNvPr>
          <p:cNvCxnSpPr>
            <a:cxnSpLocks/>
          </p:cNvCxnSpPr>
          <p:nvPr/>
        </p:nvCxnSpPr>
        <p:spPr>
          <a:xfrm flipH="1">
            <a:off x="6415038" y="2571314"/>
            <a:ext cx="327006" cy="926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A1B2EA39-245A-4E01-9604-BC3E021714B9}"/>
              </a:ext>
            </a:extLst>
          </p:cNvPr>
          <p:cNvCxnSpPr>
            <a:cxnSpLocks/>
          </p:cNvCxnSpPr>
          <p:nvPr/>
        </p:nvCxnSpPr>
        <p:spPr>
          <a:xfrm flipV="1">
            <a:off x="6232569" y="2760647"/>
            <a:ext cx="67331" cy="1939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6E1C649-AAB5-40DF-9043-043F3EF7940C}"/>
              </a:ext>
            </a:extLst>
          </p:cNvPr>
          <p:cNvCxnSpPr>
            <a:cxnSpLocks/>
          </p:cNvCxnSpPr>
          <p:nvPr/>
        </p:nvCxnSpPr>
        <p:spPr>
          <a:xfrm flipV="1">
            <a:off x="5948007" y="2641688"/>
            <a:ext cx="259926" cy="1195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1953A67E-C637-46FD-95F7-3AFDEFBD40EF}"/>
              </a:ext>
            </a:extLst>
          </p:cNvPr>
          <p:cNvCxnSpPr>
            <a:cxnSpLocks/>
          </p:cNvCxnSpPr>
          <p:nvPr/>
        </p:nvCxnSpPr>
        <p:spPr>
          <a:xfrm>
            <a:off x="945153" y="3186785"/>
            <a:ext cx="2483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1B92FC5E-447F-45B8-9983-0A031BF7C985}"/>
              </a:ext>
            </a:extLst>
          </p:cNvPr>
          <p:cNvSpPr txBox="1"/>
          <p:nvPr/>
        </p:nvSpPr>
        <p:spPr>
          <a:xfrm>
            <a:off x="3180418" y="3447852"/>
            <a:ext cx="1941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5825"/>
                </a:solidFill>
                <a:cs typeface="+mn-ea"/>
                <a:sym typeface="+mn-lt"/>
              </a:rPr>
              <a:t>High robustness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F1FCF90-E431-4A6D-981C-7064D4597EF7}"/>
              </a:ext>
            </a:extLst>
          </p:cNvPr>
          <p:cNvSpPr txBox="1"/>
          <p:nvPr/>
        </p:nvSpPr>
        <p:spPr>
          <a:xfrm>
            <a:off x="1187967" y="1994454"/>
            <a:ext cx="1785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Benign Node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69920BA-532D-48D7-9FC5-30D1A173409A}"/>
              </a:ext>
            </a:extLst>
          </p:cNvPr>
          <p:cNvSpPr txBox="1"/>
          <p:nvPr/>
        </p:nvSpPr>
        <p:spPr>
          <a:xfrm>
            <a:off x="1175291" y="2332158"/>
            <a:ext cx="1785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Vicious Node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817D6DE-5B16-445A-B818-2FE48B98FBA0}"/>
              </a:ext>
            </a:extLst>
          </p:cNvPr>
          <p:cNvSpPr txBox="1"/>
          <p:nvPr/>
        </p:nvSpPr>
        <p:spPr>
          <a:xfrm>
            <a:off x="1190636" y="2693222"/>
            <a:ext cx="1785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Node Features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DD2F1B2-F889-4AF9-A317-1C44CFE90DEF}"/>
              </a:ext>
            </a:extLst>
          </p:cNvPr>
          <p:cNvSpPr txBox="1"/>
          <p:nvPr/>
        </p:nvSpPr>
        <p:spPr>
          <a:xfrm>
            <a:off x="1173216" y="3032294"/>
            <a:ext cx="1785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Message Passing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6B980DD7-BB70-4499-A8CD-A8082DAF616B}"/>
              </a:ext>
            </a:extLst>
          </p:cNvPr>
          <p:cNvSpPr txBox="1"/>
          <p:nvPr/>
        </p:nvSpPr>
        <p:spPr>
          <a:xfrm>
            <a:off x="4862380" y="2245259"/>
            <a:ext cx="794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Attack</a:t>
            </a:r>
          </a:p>
        </p:txBody>
      </p:sp>
      <p:sp>
        <p:nvSpPr>
          <p:cNvPr id="102" name="灯片编号占位符 2">
            <a:extLst>
              <a:ext uri="{FF2B5EF4-FFF2-40B4-BE49-F238E27FC236}">
                <a16:creationId xmlns:a16="http://schemas.microsoft.com/office/drawing/2014/main" id="{1C90ABC7-F27C-4210-9C05-E76BE79C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17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A5D6177-E585-4BB5-AA89-646BAEA9B465}"/>
              </a:ext>
            </a:extLst>
          </p:cNvPr>
          <p:cNvSpPr txBox="1"/>
          <p:nvPr/>
        </p:nvSpPr>
        <p:spPr>
          <a:xfrm>
            <a:off x="494753" y="1178917"/>
            <a:ext cx="692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Graph Convolutional Networks, i.e., GCNs, are </a:t>
            </a:r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non-robust!</a:t>
            </a:r>
            <a:endParaRPr lang="zh-CN" altLang="en-US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517BED-42C3-4519-8220-8202EE4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0" y="4265147"/>
            <a:ext cx="6344662" cy="594319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99CEFC97-F08C-438E-A782-E5BD5F041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46" y="4938126"/>
            <a:ext cx="5200286" cy="8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1411969C-4D6C-43EC-8E39-B7D900B91984}"/>
                  </a:ext>
                </a:extLst>
              </p:cNvPr>
              <p:cNvSpPr txBox="1"/>
              <p:nvPr/>
            </p:nvSpPr>
            <p:spPr>
              <a:xfrm>
                <a:off x="5817162" y="5129066"/>
                <a:ext cx="317899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u="none" strike="noStrike" baseline="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800" b="0" i="1" u="none" strike="noStrike" baseline="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u="none" strike="noStrike" baseline="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sz="1800" b="0" i="0" u="none" strike="noStrike" baseline="0" dirty="0">
                    <a:cs typeface="+mn-ea"/>
                    <a:sym typeface="+mn-lt"/>
                  </a:rPr>
                  <a:t>: aggregated embedding 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sz="1800" b="0" i="0" u="none" strike="noStrike" baseline="0" dirty="0">
                    <a:cs typeface="+mn-ea"/>
                    <a:sym typeface="+mn-lt"/>
                  </a:rPr>
                  <a:t>: transformed</a:t>
                </a:r>
                <a:r>
                  <a:rPr lang="en-US" altLang="zh-CN" dirty="0">
                    <a:cs typeface="+mn-ea"/>
                    <a:sym typeface="+mn-lt"/>
                  </a:rPr>
                  <a:t> </a:t>
                </a:r>
                <a:r>
                  <a:rPr lang="en-US" altLang="zh-CN" sz="1800" b="0" i="0" u="none" strike="noStrike" baseline="0" dirty="0">
                    <a:cs typeface="+mn-ea"/>
                    <a:sym typeface="+mn-lt"/>
                  </a:rPr>
                  <a:t>embedding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1411969C-4D6C-43EC-8E39-B7D900B91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62" y="5129066"/>
                <a:ext cx="3178995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43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Adversarial Defense on Graphs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" name="灯片编号占位符 2">
            <a:extLst>
              <a:ext uri="{FF2B5EF4-FFF2-40B4-BE49-F238E27FC236}">
                <a16:creationId xmlns:a16="http://schemas.microsoft.com/office/drawing/2014/main" id="{1C90ABC7-F27C-4210-9C05-E76BE79C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18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5" name="object 998">
            <a:extLst>
              <a:ext uri="{FF2B5EF4-FFF2-40B4-BE49-F238E27FC236}">
                <a16:creationId xmlns:a16="http://schemas.microsoft.com/office/drawing/2014/main" id="{16C95713-6974-491D-8EB0-8A8D77227972}"/>
              </a:ext>
            </a:extLst>
          </p:cNvPr>
          <p:cNvSpPr txBox="1"/>
          <p:nvPr/>
        </p:nvSpPr>
        <p:spPr>
          <a:xfrm>
            <a:off x="650891" y="2048658"/>
            <a:ext cx="7886700" cy="1195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Preprocess graph data </a:t>
            </a:r>
            <a:r>
              <a:rPr lang="en-US" altLang="zh-CN" dirty="0">
                <a:latin typeface="+mn-lt"/>
                <a:cs typeface="+mn-ea"/>
                <a:sym typeface="+mn-lt"/>
              </a:rPr>
              <a:t>before training/testing vs. poisoning/evasion attack</a:t>
            </a:r>
          </a:p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Model-agnostic and flexible</a:t>
            </a:r>
          </a:p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Limited performance against stronger attacks</a:t>
            </a:r>
            <a:endParaRPr lang="zh-CN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26" name="object 997">
            <a:extLst>
              <a:ext uri="{FF2B5EF4-FFF2-40B4-BE49-F238E27FC236}">
                <a16:creationId xmlns:a16="http://schemas.microsoft.com/office/drawing/2014/main" id="{A4914E25-3C6F-4E48-A4BA-F930E51CB113}"/>
              </a:ext>
            </a:extLst>
          </p:cNvPr>
          <p:cNvSpPr txBox="1"/>
          <p:nvPr/>
        </p:nvSpPr>
        <p:spPr>
          <a:xfrm>
            <a:off x="650891" y="1152616"/>
            <a:ext cx="2602706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10" dirty="0">
                <a:solidFill>
                  <a:srgbClr val="1F487B"/>
                </a:solidFill>
                <a:cs typeface="+mn-ea"/>
                <a:sym typeface="+mn-lt"/>
              </a:rPr>
              <a:t>Data-Level Defense</a:t>
            </a:r>
            <a:endParaRPr sz="2000" dirty="0">
              <a:solidFill>
                <a:srgbClr val="1F487B"/>
              </a:solidFill>
              <a:cs typeface="+mn-ea"/>
              <a:sym typeface="+mn-lt"/>
            </a:endParaRPr>
          </a:p>
        </p:txBody>
      </p:sp>
      <p:sp>
        <p:nvSpPr>
          <p:cNvPr id="27" name="object 997">
            <a:extLst>
              <a:ext uri="{FF2B5EF4-FFF2-40B4-BE49-F238E27FC236}">
                <a16:creationId xmlns:a16="http://schemas.microsoft.com/office/drawing/2014/main" id="{7FE8F9A3-0C01-48AB-B529-8B97F239ED6A}"/>
              </a:ext>
            </a:extLst>
          </p:cNvPr>
          <p:cNvSpPr txBox="1"/>
          <p:nvPr/>
        </p:nvSpPr>
        <p:spPr>
          <a:xfrm>
            <a:off x="650891" y="3947695"/>
            <a:ext cx="2602706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10" dirty="0">
                <a:solidFill>
                  <a:srgbClr val="1F487B"/>
                </a:solidFill>
                <a:cs typeface="+mn-ea"/>
                <a:sym typeface="+mn-lt"/>
              </a:rPr>
              <a:t>Model-Level Defense</a:t>
            </a:r>
            <a:endParaRPr sz="2000" dirty="0">
              <a:solidFill>
                <a:srgbClr val="1F487B"/>
              </a:solidFill>
              <a:cs typeface="+mn-ea"/>
              <a:sym typeface="+mn-lt"/>
            </a:endParaRPr>
          </a:p>
        </p:txBody>
      </p:sp>
      <p:sp>
        <p:nvSpPr>
          <p:cNvPr id="28" name="object 998">
            <a:extLst>
              <a:ext uri="{FF2B5EF4-FFF2-40B4-BE49-F238E27FC236}">
                <a16:creationId xmlns:a16="http://schemas.microsoft.com/office/drawing/2014/main" id="{1C86B9CF-41C4-4556-8B63-91D15FA26BE5}"/>
              </a:ext>
            </a:extLst>
          </p:cNvPr>
          <p:cNvSpPr txBox="1"/>
          <p:nvPr/>
        </p:nvSpPr>
        <p:spPr>
          <a:xfrm>
            <a:off x="650891" y="4849008"/>
            <a:ext cx="7886700" cy="1195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Improved </a:t>
            </a:r>
            <a:r>
              <a:rPr lang="en-US" altLang="zh-CN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aggregation scheme or regularization techniques</a:t>
            </a:r>
          </a:p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Task-dependent and inflexible</a:t>
            </a:r>
          </a:p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Much robust against stronger attacks</a:t>
            </a:r>
            <a:endParaRPr lang="zh-CN" altLang="zh-CN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6464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Adversarial Defense on Graphs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" name="灯片编号占位符 2">
            <a:extLst>
              <a:ext uri="{FF2B5EF4-FFF2-40B4-BE49-F238E27FC236}">
                <a16:creationId xmlns:a16="http://schemas.microsoft.com/office/drawing/2014/main" id="{1C90ABC7-F27C-4210-9C05-E76BE79C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19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645A66C7-9597-4952-9461-A22B475EE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" y="2383694"/>
            <a:ext cx="4010447" cy="1630146"/>
          </a:xfrm>
          <a:prstGeom prst="rect">
            <a:avLst/>
          </a:prstGeom>
        </p:spPr>
      </p:pic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ECBE0E84-B03E-4E7D-A200-640D72A76B08}"/>
              </a:ext>
            </a:extLst>
          </p:cNvPr>
          <p:cNvCxnSpPr/>
          <p:nvPr/>
        </p:nvCxnSpPr>
        <p:spPr>
          <a:xfrm>
            <a:off x="4350327" y="1060272"/>
            <a:ext cx="0" cy="5520637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B69CF65-CDE1-41B6-A606-02B8CDE14CED}"/>
              </a:ext>
            </a:extLst>
          </p:cNvPr>
          <p:cNvSpPr txBox="1"/>
          <p:nvPr/>
        </p:nvSpPr>
        <p:spPr>
          <a:xfrm>
            <a:off x="1074482" y="4019547"/>
            <a:ext cx="2202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cs typeface="+mn-ea"/>
                <a:sym typeface="+mn-lt"/>
              </a:rPr>
              <a:t>[Wu et al., 2019]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AB9549DE-4058-4EC0-8969-EAB37DF0DEC2}"/>
              </a:ext>
            </a:extLst>
          </p:cNvPr>
          <p:cNvSpPr/>
          <p:nvPr/>
        </p:nvSpPr>
        <p:spPr>
          <a:xfrm>
            <a:off x="4260327" y="5523062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FD3FEC69-3088-4B59-9A86-CF44FCDF093C}"/>
              </a:ext>
            </a:extLst>
          </p:cNvPr>
          <p:cNvSpPr/>
          <p:nvPr/>
        </p:nvSpPr>
        <p:spPr>
          <a:xfrm>
            <a:off x="4260327" y="435408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25F7FF52-803B-413B-BA23-27CBC88B737B}"/>
              </a:ext>
            </a:extLst>
          </p:cNvPr>
          <p:cNvSpPr/>
          <p:nvPr/>
        </p:nvSpPr>
        <p:spPr>
          <a:xfrm>
            <a:off x="4260327" y="3151569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33090163-234A-4F17-BF04-67F9DD798024}"/>
              </a:ext>
            </a:extLst>
          </p:cNvPr>
          <p:cNvSpPr/>
          <p:nvPr/>
        </p:nvSpPr>
        <p:spPr>
          <a:xfrm>
            <a:off x="4260327" y="1676395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7B537B-C824-4E38-9B08-7D6E5598E509}"/>
              </a:ext>
            </a:extLst>
          </p:cNvPr>
          <p:cNvSpPr txBox="1"/>
          <p:nvPr/>
        </p:nvSpPr>
        <p:spPr>
          <a:xfrm>
            <a:off x="4350327" y="2063226"/>
            <a:ext cx="482494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The attack approaches tend to favor 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adding edges </a:t>
            </a:r>
            <a:r>
              <a:rPr lang="en-US" altLang="zh-CN" dirty="0">
                <a:cs typeface="+mn-ea"/>
                <a:sym typeface="+mn-lt"/>
              </a:rPr>
              <a:t>over removing edges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Attackers tend to 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connect very dissimilar </a:t>
            </a:r>
            <a:r>
              <a:rPr lang="en-US" altLang="zh-CN" dirty="0">
                <a:cs typeface="+mn-ea"/>
                <a:sym typeface="+mn-lt"/>
              </a:rPr>
              <a:t>nodes, results in lower Jaccard similarity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Removing the edges that connect nodes with 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low Jaccard similarity </a:t>
            </a:r>
            <a:r>
              <a:rPr lang="en-US" altLang="zh-CN" dirty="0">
                <a:cs typeface="+mn-ea"/>
                <a:sym typeface="+mn-lt"/>
              </a:rPr>
              <a:t>score is an efficient way to defense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518EEB-C6B4-463F-ABDE-1A1A6AB86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378" y="5320166"/>
            <a:ext cx="2562244" cy="5857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737BB8-3298-4FE4-8E28-4C65A2DDA29D}"/>
              </a:ext>
            </a:extLst>
          </p:cNvPr>
          <p:cNvSpPr txBox="1"/>
          <p:nvPr/>
        </p:nvSpPr>
        <p:spPr>
          <a:xfrm>
            <a:off x="70497" y="1132858"/>
            <a:ext cx="48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F487B"/>
                </a:solidFill>
                <a:cs typeface="+mn-ea"/>
                <a:sym typeface="+mn-lt"/>
              </a:rPr>
              <a:t>Jaccard-based Defense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30C2A9-B93F-463A-8E53-420ACE5F57AD}"/>
              </a:ext>
            </a:extLst>
          </p:cNvPr>
          <p:cNvGrpSpPr/>
          <p:nvPr/>
        </p:nvGrpSpPr>
        <p:grpSpPr>
          <a:xfrm>
            <a:off x="1314431" y="5024145"/>
            <a:ext cx="1203173" cy="423431"/>
            <a:chOff x="1963887" y="1781607"/>
            <a:chExt cx="507029" cy="168389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BB201DA-9088-4F16-ACE2-2F6F1B9C3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267" y="1847315"/>
              <a:ext cx="182856" cy="138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图形 501">
              <a:extLst>
                <a:ext uri="{FF2B5EF4-FFF2-40B4-BE49-F238E27FC236}">
                  <a16:creationId xmlns:a16="http://schemas.microsoft.com/office/drawing/2014/main" id="{696C45CF-6239-4C6A-A922-4C1BD424AB95}"/>
                </a:ext>
              </a:extLst>
            </p:cNvPr>
            <p:cNvSpPr/>
            <p:nvPr/>
          </p:nvSpPr>
          <p:spPr>
            <a:xfrm rot="21307986">
              <a:off x="1963887" y="1818502"/>
              <a:ext cx="134687" cy="131494"/>
            </a:xfrm>
            <a:custGeom>
              <a:avLst/>
              <a:gdLst>
                <a:gd name="connsiteX0" fmla="*/ 103819 w 207641"/>
                <a:gd name="connsiteY0" fmla="*/ 0 h 207641"/>
                <a:gd name="connsiteX1" fmla="*/ 0 w 207641"/>
                <a:gd name="connsiteY1" fmla="*/ 103823 h 207641"/>
                <a:gd name="connsiteX2" fmla="*/ 103819 w 207641"/>
                <a:gd name="connsiteY2" fmla="*/ 207641 h 207641"/>
                <a:gd name="connsiteX3" fmla="*/ 207641 w 207641"/>
                <a:gd name="connsiteY3" fmla="*/ 103823 h 207641"/>
                <a:gd name="connsiteX4" fmla="*/ 103819 w 207641"/>
                <a:gd name="connsiteY4" fmla="*/ 0 h 20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1" h="207641">
                  <a:moveTo>
                    <a:pt x="103819" y="0"/>
                  </a:moveTo>
                  <a:cubicBezTo>
                    <a:pt x="46572" y="0"/>
                    <a:pt x="0" y="46576"/>
                    <a:pt x="0" y="103823"/>
                  </a:cubicBezTo>
                  <a:cubicBezTo>
                    <a:pt x="0" y="161069"/>
                    <a:pt x="46572" y="207641"/>
                    <a:pt x="103819" y="207641"/>
                  </a:cubicBezTo>
                  <a:cubicBezTo>
                    <a:pt x="161066" y="207641"/>
                    <a:pt x="207641" y="161069"/>
                    <a:pt x="207641" y="103823"/>
                  </a:cubicBezTo>
                  <a:cubicBezTo>
                    <a:pt x="207641" y="46576"/>
                    <a:pt x="161066" y="0"/>
                    <a:pt x="103819" y="0"/>
                  </a:cubicBezTo>
                  <a:close/>
                </a:path>
              </a:pathLst>
            </a:custGeom>
            <a:solidFill>
              <a:srgbClr val="DFDFDF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dirty="0" err="1">
                  <a:cs typeface="+mn-ea"/>
                  <a:sym typeface="+mn-lt"/>
                </a:rPr>
                <a:t>i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图形 501">
              <a:extLst>
                <a:ext uri="{FF2B5EF4-FFF2-40B4-BE49-F238E27FC236}">
                  <a16:creationId xmlns:a16="http://schemas.microsoft.com/office/drawing/2014/main" id="{D819E90B-06F7-46F0-9DD9-C1AD7650231B}"/>
                </a:ext>
              </a:extLst>
            </p:cNvPr>
            <p:cNvSpPr/>
            <p:nvPr/>
          </p:nvSpPr>
          <p:spPr>
            <a:xfrm>
              <a:off x="2336229" y="1781607"/>
              <a:ext cx="134687" cy="131494"/>
            </a:xfrm>
            <a:custGeom>
              <a:avLst/>
              <a:gdLst>
                <a:gd name="connsiteX0" fmla="*/ 103819 w 207641"/>
                <a:gd name="connsiteY0" fmla="*/ 0 h 207641"/>
                <a:gd name="connsiteX1" fmla="*/ 0 w 207641"/>
                <a:gd name="connsiteY1" fmla="*/ 103823 h 207641"/>
                <a:gd name="connsiteX2" fmla="*/ 103819 w 207641"/>
                <a:gd name="connsiteY2" fmla="*/ 207641 h 207641"/>
                <a:gd name="connsiteX3" fmla="*/ 207641 w 207641"/>
                <a:gd name="connsiteY3" fmla="*/ 103823 h 207641"/>
                <a:gd name="connsiteX4" fmla="*/ 103819 w 207641"/>
                <a:gd name="connsiteY4" fmla="*/ 0 h 20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1" h="207641">
                  <a:moveTo>
                    <a:pt x="103819" y="0"/>
                  </a:moveTo>
                  <a:cubicBezTo>
                    <a:pt x="46572" y="0"/>
                    <a:pt x="0" y="46576"/>
                    <a:pt x="0" y="103823"/>
                  </a:cubicBezTo>
                  <a:cubicBezTo>
                    <a:pt x="0" y="161069"/>
                    <a:pt x="46572" y="207641"/>
                    <a:pt x="103819" y="207641"/>
                  </a:cubicBezTo>
                  <a:cubicBezTo>
                    <a:pt x="161066" y="207641"/>
                    <a:pt x="207641" y="161069"/>
                    <a:pt x="207641" y="103823"/>
                  </a:cubicBezTo>
                  <a:cubicBezTo>
                    <a:pt x="207641" y="46576"/>
                    <a:pt x="161066" y="0"/>
                    <a:pt x="103819" y="0"/>
                  </a:cubicBezTo>
                  <a:close/>
                </a:path>
              </a:pathLst>
            </a:custGeom>
            <a:solidFill>
              <a:srgbClr val="DFDFDF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j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92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Outline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5B6ABD-1022-4CB1-9152-0D1C080F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2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8">
            <a:extLst>
              <a:ext uri="{FF2B5EF4-FFF2-40B4-BE49-F238E27FC236}">
                <a16:creationId xmlns:a16="http://schemas.microsoft.com/office/drawing/2014/main" id="{AE877628-A593-4AAD-8DA4-EC4BEAF22A60}"/>
              </a:ext>
            </a:extLst>
          </p:cNvPr>
          <p:cNvSpPr txBox="1"/>
          <p:nvPr/>
        </p:nvSpPr>
        <p:spPr>
          <a:xfrm>
            <a:off x="559594" y="2159454"/>
            <a:ext cx="4564647" cy="29522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latin typeface="+mn-lt"/>
                <a:cs typeface="+mn-ea"/>
                <a:sym typeface="+mn-lt"/>
              </a:rPr>
              <a:t>Background</a:t>
            </a:r>
          </a:p>
          <a:p>
            <a:pPr>
              <a:lnSpc>
                <a:spcPct val="102000"/>
              </a:lnSpc>
              <a:buFont typeface="Wingdings" panose="05000000000000000000" pitchFamily="2" charset="2"/>
              <a:buChar char=""/>
            </a:pPr>
            <a:endParaRPr lang="en-US" altLang="zh-CN" sz="2700" dirty="0"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latin typeface="+mn-lt"/>
                <a:cs typeface="+mn-ea"/>
                <a:sym typeface="+mn-lt"/>
              </a:rPr>
              <a:t>Robustness Analysis</a:t>
            </a: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endParaRPr lang="en-US" altLang="zh-CN" sz="2700" dirty="0"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latin typeface="+mn-lt"/>
                <a:cs typeface="+mn-ea"/>
                <a:sym typeface="+mn-lt"/>
              </a:rPr>
              <a:t>Experiments &amp; Results</a:t>
            </a: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endParaRPr lang="en-US" altLang="zh-CN" sz="2700" dirty="0"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latin typeface="+mn-lt"/>
                <a:cs typeface="+mn-ea"/>
                <a:sym typeface="+mn-lt"/>
              </a:rPr>
              <a:t>Conclusion &amp; Future Work</a:t>
            </a:r>
            <a:endParaRPr lang="zh-CN" altLang="zh-CN" sz="2700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5942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Adversarial Defense on Graphs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" name="灯片编号占位符 2">
            <a:extLst>
              <a:ext uri="{FF2B5EF4-FFF2-40B4-BE49-F238E27FC236}">
                <a16:creationId xmlns:a16="http://schemas.microsoft.com/office/drawing/2014/main" id="{1C90ABC7-F27C-4210-9C05-E76BE79C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20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3F10DE-B4EC-451B-B1DF-0832770F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1" y="4679261"/>
            <a:ext cx="3940294" cy="1397874"/>
          </a:xfrm>
          <a:prstGeom prst="rect">
            <a:avLst/>
          </a:prstGeom>
        </p:spPr>
      </p:pic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ECBE0E84-B03E-4E7D-A200-640D72A76B08}"/>
              </a:ext>
            </a:extLst>
          </p:cNvPr>
          <p:cNvCxnSpPr/>
          <p:nvPr/>
        </p:nvCxnSpPr>
        <p:spPr>
          <a:xfrm>
            <a:off x="4350327" y="1060272"/>
            <a:ext cx="0" cy="5520637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ECB5538A-B7C5-4FD0-B3F1-0E5EE0463EF5}"/>
              </a:ext>
            </a:extLst>
          </p:cNvPr>
          <p:cNvSpPr txBox="1"/>
          <p:nvPr/>
        </p:nvSpPr>
        <p:spPr>
          <a:xfrm>
            <a:off x="1285382" y="6064928"/>
            <a:ext cx="2202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cs typeface="+mn-ea"/>
                <a:sym typeface="+mn-lt"/>
              </a:rPr>
              <a:t>[Zhu et al., 2019]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AB9549DE-4058-4EC0-8969-EAB37DF0DEC2}"/>
              </a:ext>
            </a:extLst>
          </p:cNvPr>
          <p:cNvSpPr/>
          <p:nvPr/>
        </p:nvSpPr>
        <p:spPr>
          <a:xfrm>
            <a:off x="4260327" y="5523062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FD3FEC69-3088-4B59-9A86-CF44FCDF093C}"/>
              </a:ext>
            </a:extLst>
          </p:cNvPr>
          <p:cNvSpPr/>
          <p:nvPr/>
        </p:nvSpPr>
        <p:spPr>
          <a:xfrm>
            <a:off x="4260327" y="435408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25F7FF52-803B-413B-BA23-27CBC88B737B}"/>
              </a:ext>
            </a:extLst>
          </p:cNvPr>
          <p:cNvSpPr/>
          <p:nvPr/>
        </p:nvSpPr>
        <p:spPr>
          <a:xfrm>
            <a:off x="4260327" y="3151569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33090163-234A-4F17-BF04-67F9DD798024}"/>
              </a:ext>
            </a:extLst>
          </p:cNvPr>
          <p:cNvSpPr/>
          <p:nvPr/>
        </p:nvSpPr>
        <p:spPr>
          <a:xfrm>
            <a:off x="4260327" y="1676395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2401AB-BA55-4548-92C1-8014751F0CA3}"/>
              </a:ext>
            </a:extLst>
          </p:cNvPr>
          <p:cNvSpPr txBox="1"/>
          <p:nvPr/>
        </p:nvSpPr>
        <p:spPr>
          <a:xfrm>
            <a:off x="4506893" y="1917334"/>
            <a:ext cx="4497901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Well performance over target task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High robustness against attack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Gaussian Distribution </a:t>
            </a:r>
            <a:r>
              <a:rPr lang="en-US" altLang="zh-CN" dirty="0">
                <a:cs typeface="+mn-ea"/>
                <a:sym typeface="+mn-lt"/>
              </a:rPr>
              <a:t>can absorb attack effects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Variance-based attention </a:t>
            </a:r>
            <a:r>
              <a:rPr lang="en-US" altLang="zh-CN" dirty="0">
                <a:cs typeface="+mn-ea"/>
                <a:sym typeface="+mn-lt"/>
              </a:rPr>
              <a:t>mechanism to prevent the propagation of attacks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F6B75CF-0BCD-42F1-910F-9FC763192B30}"/>
                  </a:ext>
                </a:extLst>
              </p:cNvPr>
              <p:cNvSpPr txBox="1"/>
              <p:nvPr/>
            </p:nvSpPr>
            <p:spPr>
              <a:xfrm>
                <a:off x="0" y="3436714"/>
                <a:ext cx="4418625" cy="545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𝑀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𝑙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𝜌</m:t>
                      </m:r>
                      <m:r>
                        <a:rPr lang="zh-CN" altLang="en-US" i="0"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̃"/>
                          <m:ctrlPr>
                            <a:rPr lang="zh-CN" altLang="en-US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⊙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𝒜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F6B75CF-0BCD-42F1-910F-9FC763192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6714"/>
                <a:ext cx="4418625" cy="5454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738E20E-6AFA-418A-B0A9-B2752E3AEAD2}"/>
                  </a:ext>
                </a:extLst>
              </p:cNvPr>
              <p:cNvSpPr txBox="1"/>
              <p:nvPr/>
            </p:nvSpPr>
            <p:spPr>
              <a:xfrm>
                <a:off x="2" y="4015970"/>
                <a:ext cx="481133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Σ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𝜌</m:t>
                    </m:r>
                    <m:r>
                      <a:rPr lang="zh-CN" altLang="en-US" i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(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−1</m:t>
                        </m:r>
                      </m:sup>
                    </m:sSup>
                    <m:acc>
                      <m:accPr>
                        <m:chr m:val="̃"/>
                        <m:ctrlPr>
                          <a:rPr lang="zh-CN" altLang="en-US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−1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(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Σ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⊙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zh-CN" altLang="en-US" i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𝒜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⊙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zh-CN" altLang="en-US" i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𝒜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)</m:t>
                    </m:r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𝑊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𝜎</m:t>
                        </m:r>
                      </m:sub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dirty="0">
                    <a:latin typeface="+mn-lt"/>
                    <a:ea typeface="+mn-ea"/>
                    <a:cs typeface="+mn-ea"/>
                    <a:sym typeface="+mn-lt"/>
                  </a:rPr>
                  <a:t>)</a:t>
                </a:r>
                <a:endParaRPr lang="zh-CN" altLang="en-US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738E20E-6AFA-418A-B0A9-B2752E3AE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" y="4015970"/>
                <a:ext cx="4811334" cy="424283"/>
              </a:xfrm>
              <a:prstGeom prst="rect">
                <a:avLst/>
              </a:prstGeom>
              <a:blipFill>
                <a:blip r:embed="rId5"/>
                <a:stretch>
                  <a:fillRect b="-23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6869A92-FEBF-4011-98A8-7B7CA50B088E}"/>
                  </a:ext>
                </a:extLst>
              </p:cNvPr>
              <p:cNvSpPr txBox="1"/>
              <p:nvPr/>
            </p:nvSpPr>
            <p:spPr>
              <a:xfrm>
                <a:off x="79529" y="1972128"/>
                <a:ext cx="5400502" cy="486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𝐻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𝜌</m:t>
                    </m:r>
                    <m:r>
                      <a:rPr lang="zh-CN" altLang="en-US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(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fPr>
                          <m:num>
                            <m:r>
                              <a:rPr lang="zh-CN" altLang="en-US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fPr>
                          <m:num>
                            <m:r>
                              <a:rPr lang="zh-CN" altLang="en-US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𝐻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>
                    <a:latin typeface="+mn-lt"/>
                    <a:ea typeface="+mn-ea"/>
                    <a:cs typeface="+mn-ea"/>
                    <a:sym typeface="+mn-lt"/>
                  </a:rPr>
                  <a:t>)</a:t>
                </a:r>
                <a:endParaRPr lang="zh-CN" altLang="en-US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6869A92-FEBF-4011-98A8-7B7CA50B0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9" y="1972128"/>
                <a:ext cx="5400502" cy="486608"/>
              </a:xfrm>
              <a:prstGeom prst="rect">
                <a:avLst/>
              </a:prstGeom>
              <a:blipFill>
                <a:blip r:embed="rId6"/>
                <a:stretch>
                  <a:fillRect b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15AFC818-D84E-46AF-A97F-5524A68BE9F7}"/>
              </a:ext>
            </a:extLst>
          </p:cNvPr>
          <p:cNvSpPr txBox="1"/>
          <p:nvPr/>
        </p:nvSpPr>
        <p:spPr>
          <a:xfrm>
            <a:off x="70497" y="163297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GCN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7D24E86-B647-491B-B327-842557D94A95}"/>
              </a:ext>
            </a:extLst>
          </p:cNvPr>
          <p:cNvSpPr txBox="1"/>
          <p:nvPr/>
        </p:nvSpPr>
        <p:spPr>
          <a:xfrm>
            <a:off x="74451" y="2584616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RGCN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5A65A4D-FBE0-40AF-B23C-DFEC297EC4E1}"/>
                  </a:ext>
                </a:extLst>
              </p:cNvPr>
              <p:cNvSpPr txBox="1"/>
              <p:nvPr/>
            </p:nvSpPr>
            <p:spPr>
              <a:xfrm>
                <a:off x="0" y="2992687"/>
                <a:ext cx="2541174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𝒜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ex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p</m:t>
                              </m:r>
                            </m:fNam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𝛾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5A65A4D-FBE0-40AF-B23C-DFEC297EC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92687"/>
                <a:ext cx="2541174" cy="410177"/>
              </a:xfrm>
              <a:prstGeom prst="rect">
                <a:avLst/>
              </a:prstGeom>
              <a:blipFill>
                <a:blip r:embed="rId7"/>
                <a:stretch>
                  <a:fillRect t="-152239" r="-14149" b="-229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389C56E2-99F6-476B-B213-2F3946275F2B}"/>
              </a:ext>
            </a:extLst>
          </p:cNvPr>
          <p:cNvSpPr txBox="1"/>
          <p:nvPr/>
        </p:nvSpPr>
        <p:spPr>
          <a:xfrm>
            <a:off x="70497" y="1132858"/>
            <a:ext cx="48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F487B"/>
                </a:solidFill>
                <a:cs typeface="+mn-ea"/>
                <a:sym typeface="+mn-lt"/>
              </a:rPr>
              <a:t>Robust Graph Convolution Network</a:t>
            </a:r>
          </a:p>
        </p:txBody>
      </p:sp>
    </p:spTree>
    <p:extLst>
      <p:ext uri="{BB962C8B-B14F-4D97-AF65-F5344CB8AC3E}">
        <p14:creationId xmlns:p14="http://schemas.microsoft.com/office/powerpoint/2010/main" val="143773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Adversarial Defense on Graphs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" name="灯片编号占位符 2">
            <a:extLst>
              <a:ext uri="{FF2B5EF4-FFF2-40B4-BE49-F238E27FC236}">
                <a16:creationId xmlns:a16="http://schemas.microsoft.com/office/drawing/2014/main" id="{1C90ABC7-F27C-4210-9C05-E76BE79C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21</a:t>
            </a:fld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ECBE0E84-B03E-4E7D-A200-640D72A76B08}"/>
              </a:ext>
            </a:extLst>
          </p:cNvPr>
          <p:cNvCxnSpPr/>
          <p:nvPr/>
        </p:nvCxnSpPr>
        <p:spPr>
          <a:xfrm>
            <a:off x="4350327" y="1060272"/>
            <a:ext cx="0" cy="5520637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椭圆 122">
            <a:extLst>
              <a:ext uri="{FF2B5EF4-FFF2-40B4-BE49-F238E27FC236}">
                <a16:creationId xmlns:a16="http://schemas.microsoft.com/office/drawing/2014/main" id="{AB9549DE-4058-4EC0-8969-EAB37DF0DEC2}"/>
              </a:ext>
            </a:extLst>
          </p:cNvPr>
          <p:cNvSpPr/>
          <p:nvPr/>
        </p:nvSpPr>
        <p:spPr>
          <a:xfrm>
            <a:off x="4260327" y="5523062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FD3FEC69-3088-4B59-9A86-CF44FCDF093C}"/>
              </a:ext>
            </a:extLst>
          </p:cNvPr>
          <p:cNvSpPr/>
          <p:nvPr/>
        </p:nvSpPr>
        <p:spPr>
          <a:xfrm>
            <a:off x="4260327" y="435408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25F7FF52-803B-413B-BA23-27CBC88B737B}"/>
              </a:ext>
            </a:extLst>
          </p:cNvPr>
          <p:cNvSpPr/>
          <p:nvPr/>
        </p:nvSpPr>
        <p:spPr>
          <a:xfrm>
            <a:off x="4260327" y="3151569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33090163-234A-4F17-BF04-67F9DD798024}"/>
              </a:ext>
            </a:extLst>
          </p:cNvPr>
          <p:cNvSpPr/>
          <p:nvPr/>
        </p:nvSpPr>
        <p:spPr>
          <a:xfrm>
            <a:off x="4260327" y="1676395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C2FA649-8958-40BB-BA98-3B9FA1A3F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138" y="912155"/>
            <a:ext cx="3564136" cy="143093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E0441B3-07A4-4C55-B3FB-2A185D17B18B}"/>
              </a:ext>
            </a:extLst>
          </p:cNvPr>
          <p:cNvSpPr txBox="1"/>
          <p:nvPr/>
        </p:nvSpPr>
        <p:spPr>
          <a:xfrm>
            <a:off x="5756564" y="2397019"/>
            <a:ext cx="2202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cs typeface="+mn-ea"/>
                <a:sym typeface="+mn-lt"/>
              </a:rPr>
              <a:t>[</a:t>
            </a:r>
            <a:r>
              <a:rPr lang="en-US" altLang="zh-CN" dirty="0" err="1">
                <a:cs typeface="+mn-ea"/>
                <a:sym typeface="+mn-lt"/>
              </a:rPr>
              <a:t>Jin</a:t>
            </a:r>
            <a:r>
              <a:rPr lang="en-US" altLang="zh-CN" sz="1800" b="0" i="0" u="none" strike="noStrike" baseline="0" dirty="0">
                <a:cs typeface="+mn-ea"/>
                <a:sym typeface="+mn-lt"/>
              </a:rPr>
              <a:t> et al., 2021]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B7616D-0BF0-4BDE-9C9E-71FAD25DF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6" y="1414445"/>
            <a:ext cx="3189329" cy="24184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D26E8E-48C2-48C9-9308-886DADDD9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04" y="3832939"/>
            <a:ext cx="3068236" cy="28572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74964A-46F6-4D27-B5E8-A09F667B9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585" y="4563184"/>
            <a:ext cx="3067784" cy="216933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756140B-F95D-424F-B743-902CD3864BC9}"/>
              </a:ext>
            </a:extLst>
          </p:cNvPr>
          <p:cNvSpPr txBox="1"/>
          <p:nvPr/>
        </p:nvSpPr>
        <p:spPr>
          <a:xfrm>
            <a:off x="4609049" y="2733071"/>
            <a:ext cx="4497901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Graph properties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Low-rank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Sparsity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Feature smoothness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4393A4F-6768-41EB-A149-A8BB39657B14}"/>
              </a:ext>
            </a:extLst>
          </p:cNvPr>
          <p:cNvSpPr txBox="1"/>
          <p:nvPr/>
        </p:nvSpPr>
        <p:spPr>
          <a:xfrm>
            <a:off x="2533437" y="2813015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1F487B"/>
                </a:solidFill>
                <a:cs typeface="+mn-ea"/>
                <a:sym typeface="+mn-lt"/>
              </a:rPr>
              <a:t>Rank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1" name="箭头: 圆角右 20">
            <a:extLst>
              <a:ext uri="{FF2B5EF4-FFF2-40B4-BE49-F238E27FC236}">
                <a16:creationId xmlns:a16="http://schemas.microsoft.com/office/drawing/2014/main" id="{7845CCCE-4950-4383-A9F8-D033FCED4FF7}"/>
              </a:ext>
            </a:extLst>
          </p:cNvPr>
          <p:cNvSpPr/>
          <p:nvPr/>
        </p:nvSpPr>
        <p:spPr>
          <a:xfrm rot="5912971" flipH="1">
            <a:off x="2843760" y="2664072"/>
            <a:ext cx="923173" cy="596722"/>
          </a:xfrm>
          <a:prstGeom prst="bentArrow">
            <a:avLst>
              <a:gd name="adj1" fmla="val 23813"/>
              <a:gd name="adj2" fmla="val 32123"/>
              <a:gd name="adj3" fmla="val 50000"/>
              <a:gd name="adj4" fmla="val 5588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E0B3C2B-4A2E-48ED-A731-34723FED3E00}"/>
              </a:ext>
            </a:extLst>
          </p:cNvPr>
          <p:cNvSpPr txBox="1"/>
          <p:nvPr/>
        </p:nvSpPr>
        <p:spPr>
          <a:xfrm>
            <a:off x="-22405" y="4868773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1F487B"/>
                </a:solidFill>
                <a:cs typeface="+mn-ea"/>
                <a:sym typeface="+mn-lt"/>
              </a:rPr>
              <a:t>Sparsity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43" name="箭头: 圆角右 42">
            <a:extLst>
              <a:ext uri="{FF2B5EF4-FFF2-40B4-BE49-F238E27FC236}">
                <a16:creationId xmlns:a16="http://schemas.microsoft.com/office/drawing/2014/main" id="{14863B60-8001-4BA5-B883-D3D83C550D9E}"/>
              </a:ext>
            </a:extLst>
          </p:cNvPr>
          <p:cNvSpPr/>
          <p:nvPr/>
        </p:nvSpPr>
        <p:spPr>
          <a:xfrm rot="15687029" flipH="1" flipV="1">
            <a:off x="415257" y="4882985"/>
            <a:ext cx="923173" cy="596722"/>
          </a:xfrm>
          <a:prstGeom prst="bentArrow">
            <a:avLst>
              <a:gd name="adj1" fmla="val 23813"/>
              <a:gd name="adj2" fmla="val 32123"/>
              <a:gd name="adj3" fmla="val 50000"/>
              <a:gd name="adj4" fmla="val 5588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65BE235-81EB-40FD-8173-61CAE709FB31}"/>
              </a:ext>
            </a:extLst>
          </p:cNvPr>
          <p:cNvSpPr txBox="1"/>
          <p:nvPr/>
        </p:nvSpPr>
        <p:spPr>
          <a:xfrm>
            <a:off x="6793036" y="5165545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F487B"/>
                </a:solidFill>
                <a:cs typeface="+mn-ea"/>
                <a:sym typeface="+mn-lt"/>
              </a:rPr>
              <a:t>Feature</a:t>
            </a:r>
          </a:p>
          <a:p>
            <a:pPr algn="ctr"/>
            <a:r>
              <a:rPr lang="en-US" altLang="zh-CN" sz="1600" b="1" dirty="0">
                <a:solidFill>
                  <a:srgbClr val="1F487B"/>
                </a:solidFill>
                <a:cs typeface="+mn-ea"/>
                <a:sym typeface="+mn-lt"/>
              </a:rPr>
              <a:t>smoothness</a:t>
            </a:r>
          </a:p>
        </p:txBody>
      </p:sp>
      <p:sp>
        <p:nvSpPr>
          <p:cNvPr id="46" name="箭头: 圆角右 45">
            <a:extLst>
              <a:ext uri="{FF2B5EF4-FFF2-40B4-BE49-F238E27FC236}">
                <a16:creationId xmlns:a16="http://schemas.microsoft.com/office/drawing/2014/main" id="{CF5BFF98-EE90-4CEA-B396-3642816E762A}"/>
              </a:ext>
            </a:extLst>
          </p:cNvPr>
          <p:cNvSpPr/>
          <p:nvPr/>
        </p:nvSpPr>
        <p:spPr>
          <a:xfrm rot="15687029" flipH="1" flipV="1">
            <a:off x="7637905" y="5200633"/>
            <a:ext cx="923173" cy="596722"/>
          </a:xfrm>
          <a:prstGeom prst="bentArrow">
            <a:avLst>
              <a:gd name="adj1" fmla="val 23813"/>
              <a:gd name="adj2" fmla="val 32123"/>
              <a:gd name="adj3" fmla="val 50000"/>
              <a:gd name="adj4" fmla="val 5588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B03AB85-9F41-44D9-8879-197EDB032A91}"/>
              </a:ext>
            </a:extLst>
          </p:cNvPr>
          <p:cNvSpPr txBox="1"/>
          <p:nvPr/>
        </p:nvSpPr>
        <p:spPr>
          <a:xfrm>
            <a:off x="70497" y="1132858"/>
            <a:ext cx="48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F487B"/>
                </a:solidFill>
                <a:cs typeface="+mn-ea"/>
                <a:sym typeface="+mn-lt"/>
              </a:rPr>
              <a:t>Pro-GNN</a:t>
            </a:r>
          </a:p>
        </p:txBody>
      </p:sp>
    </p:spTree>
    <p:extLst>
      <p:ext uri="{BB962C8B-B14F-4D97-AF65-F5344CB8AC3E}">
        <p14:creationId xmlns:p14="http://schemas.microsoft.com/office/powerpoint/2010/main" val="152324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 animBg="1"/>
      <p:bldP spid="42" grpId="0"/>
      <p:bldP spid="43" grpId="0" animBg="1"/>
      <p:bldP spid="44" grpId="0"/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Adversarial Defense on Graphs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" name="灯片编号占位符 2">
            <a:extLst>
              <a:ext uri="{FF2B5EF4-FFF2-40B4-BE49-F238E27FC236}">
                <a16:creationId xmlns:a16="http://schemas.microsoft.com/office/drawing/2014/main" id="{1C90ABC7-F27C-4210-9C05-E76BE79C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22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3F10DE-B4EC-451B-B1DF-0832770F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1" y="4679261"/>
            <a:ext cx="3940294" cy="1397874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51800A3A-0657-43CB-A897-7D59B1EBB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38" y="4579504"/>
            <a:ext cx="3786006" cy="1593250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645A66C7-9597-4952-9461-A22B475EE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2" y="2383694"/>
            <a:ext cx="4010447" cy="1630146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909B63BB-F396-4CED-A6A1-D2D47E499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484" y="2822300"/>
            <a:ext cx="4572000" cy="1277988"/>
          </a:xfrm>
          <a:prstGeom prst="rect">
            <a:avLst/>
          </a:prstGeom>
        </p:spPr>
      </p:pic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ECBE0E84-B03E-4E7D-A200-640D72A76B08}"/>
              </a:ext>
            </a:extLst>
          </p:cNvPr>
          <p:cNvCxnSpPr/>
          <p:nvPr/>
        </p:nvCxnSpPr>
        <p:spPr>
          <a:xfrm>
            <a:off x="4350327" y="1060272"/>
            <a:ext cx="0" cy="5520637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ECB5538A-B7C5-4FD0-B3F1-0E5EE0463EF5}"/>
              </a:ext>
            </a:extLst>
          </p:cNvPr>
          <p:cNvSpPr txBox="1"/>
          <p:nvPr/>
        </p:nvSpPr>
        <p:spPr>
          <a:xfrm>
            <a:off x="1285382" y="6064928"/>
            <a:ext cx="2202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cs typeface="+mn-ea"/>
                <a:sym typeface="+mn-lt"/>
              </a:rPr>
              <a:t>[Zhu et al., 2019]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B69CF65-CDE1-41B6-A606-02B8CDE14CED}"/>
              </a:ext>
            </a:extLst>
          </p:cNvPr>
          <p:cNvSpPr txBox="1"/>
          <p:nvPr/>
        </p:nvSpPr>
        <p:spPr>
          <a:xfrm>
            <a:off x="1074482" y="4019547"/>
            <a:ext cx="2202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cs typeface="+mn-ea"/>
                <a:sym typeface="+mn-lt"/>
              </a:rPr>
              <a:t>[Wu et al., 2019]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9D4892CE-227B-4DB8-86B1-6221FAB4DAC3}"/>
              </a:ext>
            </a:extLst>
          </p:cNvPr>
          <p:cNvSpPr txBox="1"/>
          <p:nvPr/>
        </p:nvSpPr>
        <p:spPr>
          <a:xfrm>
            <a:off x="5756564" y="6119581"/>
            <a:ext cx="2202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cs typeface="+mn-ea"/>
                <a:sym typeface="+mn-lt"/>
              </a:rPr>
              <a:t>[Feng et al., 2019]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F0C6DDC-D4C5-404F-98E6-5AD5CC389A2F}"/>
              </a:ext>
            </a:extLst>
          </p:cNvPr>
          <p:cNvSpPr txBox="1"/>
          <p:nvPr/>
        </p:nvSpPr>
        <p:spPr>
          <a:xfrm>
            <a:off x="5866646" y="4074749"/>
            <a:ext cx="2202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cs typeface="+mn-ea"/>
                <a:sym typeface="+mn-lt"/>
              </a:rPr>
              <a:t>[Liu et al., 2020]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AB9549DE-4058-4EC0-8969-EAB37DF0DEC2}"/>
              </a:ext>
            </a:extLst>
          </p:cNvPr>
          <p:cNvSpPr/>
          <p:nvPr/>
        </p:nvSpPr>
        <p:spPr>
          <a:xfrm>
            <a:off x="4260327" y="5523062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FD3FEC69-3088-4B59-9A86-CF44FCDF093C}"/>
              </a:ext>
            </a:extLst>
          </p:cNvPr>
          <p:cNvSpPr/>
          <p:nvPr/>
        </p:nvSpPr>
        <p:spPr>
          <a:xfrm>
            <a:off x="4260327" y="435408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25F7FF52-803B-413B-BA23-27CBC88B737B}"/>
              </a:ext>
            </a:extLst>
          </p:cNvPr>
          <p:cNvSpPr/>
          <p:nvPr/>
        </p:nvSpPr>
        <p:spPr>
          <a:xfrm>
            <a:off x="4260327" y="3151569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33090163-234A-4F17-BF04-67F9DD798024}"/>
              </a:ext>
            </a:extLst>
          </p:cNvPr>
          <p:cNvSpPr/>
          <p:nvPr/>
        </p:nvSpPr>
        <p:spPr>
          <a:xfrm>
            <a:off x="4260327" y="1676395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C2FA649-8958-40BB-BA98-3B9FA1A3F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138" y="912155"/>
            <a:ext cx="3564136" cy="143093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E0441B3-07A4-4C55-B3FB-2A185D17B18B}"/>
              </a:ext>
            </a:extLst>
          </p:cNvPr>
          <p:cNvSpPr txBox="1"/>
          <p:nvPr/>
        </p:nvSpPr>
        <p:spPr>
          <a:xfrm>
            <a:off x="5756564" y="2397019"/>
            <a:ext cx="2202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cs typeface="+mn-ea"/>
                <a:sym typeface="+mn-lt"/>
              </a:rPr>
              <a:t>[</a:t>
            </a:r>
            <a:r>
              <a:rPr lang="en-US" altLang="zh-CN" dirty="0" err="1">
                <a:cs typeface="+mn-ea"/>
                <a:sym typeface="+mn-lt"/>
              </a:rPr>
              <a:t>Jin</a:t>
            </a:r>
            <a:r>
              <a:rPr lang="en-US" altLang="zh-CN" sz="1800" b="0" i="0" u="none" strike="noStrike" baseline="0" dirty="0">
                <a:cs typeface="+mn-ea"/>
                <a:sym typeface="+mn-lt"/>
              </a:rPr>
              <a:t> et al., 2021]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058B5D1-7D64-49C5-A562-B9AA4B5AC70B}"/>
              </a:ext>
            </a:extLst>
          </p:cNvPr>
          <p:cNvGrpSpPr/>
          <p:nvPr/>
        </p:nvGrpSpPr>
        <p:grpSpPr>
          <a:xfrm>
            <a:off x="245340" y="3230111"/>
            <a:ext cx="8643257" cy="1458686"/>
            <a:chOff x="545079" y="3237746"/>
            <a:chExt cx="8643257" cy="14586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8A0B814-1EFF-4661-AE71-EDAA3336E9BF}"/>
                </a:ext>
              </a:extLst>
            </p:cNvPr>
            <p:cNvSpPr/>
            <p:nvPr/>
          </p:nvSpPr>
          <p:spPr>
            <a:xfrm>
              <a:off x="545079" y="3237746"/>
              <a:ext cx="8643257" cy="14586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6DB57AB-E035-4329-B8A6-49DFE03A8669}"/>
                </a:ext>
              </a:extLst>
            </p:cNvPr>
            <p:cNvSpPr/>
            <p:nvPr/>
          </p:nvSpPr>
          <p:spPr>
            <a:xfrm>
              <a:off x="781444" y="3385636"/>
              <a:ext cx="803989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cs typeface="+mn-ea"/>
                  <a:sym typeface="+mn-lt"/>
                </a:rPr>
                <a:t>Why graph convolutional networks are </a:t>
              </a:r>
              <a:r>
                <a:rPr lang="en-US" altLang="zh-CN" sz="2800" b="1" dirty="0">
                  <a:solidFill>
                    <a:srgbClr val="C00000"/>
                  </a:solidFill>
                  <a:cs typeface="+mn-ea"/>
                  <a:sym typeface="+mn-lt"/>
                </a:rPr>
                <a:t>vulnerable</a:t>
              </a:r>
              <a:r>
                <a:rPr lang="en-US" altLang="zh-CN" sz="2800" b="1" dirty="0">
                  <a:cs typeface="+mn-ea"/>
                  <a:sym typeface="+mn-lt"/>
                </a:rPr>
                <a:t> to adversarial structural attacks?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6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Outline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5B6ABD-1022-4CB1-9152-0D1C080F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23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8">
            <a:extLst>
              <a:ext uri="{FF2B5EF4-FFF2-40B4-BE49-F238E27FC236}">
                <a16:creationId xmlns:a16="http://schemas.microsoft.com/office/drawing/2014/main" id="{AE877628-A593-4AAD-8DA4-EC4BEAF22A60}"/>
              </a:ext>
            </a:extLst>
          </p:cNvPr>
          <p:cNvSpPr txBox="1"/>
          <p:nvPr/>
        </p:nvSpPr>
        <p:spPr>
          <a:xfrm>
            <a:off x="559594" y="2159454"/>
            <a:ext cx="5193934" cy="29397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Background</a:t>
            </a:r>
          </a:p>
          <a:p>
            <a:pPr>
              <a:lnSpc>
                <a:spcPct val="102000"/>
              </a:lnSpc>
              <a:buFont typeface="Wingdings" panose="05000000000000000000" pitchFamily="2" charset="2"/>
              <a:buChar char=""/>
            </a:pPr>
            <a:endParaRPr lang="en-US" altLang="zh-CN" sz="2700" dirty="0"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b="1" dirty="0">
                <a:solidFill>
                  <a:srgbClr val="1F487B"/>
                </a:solidFill>
                <a:latin typeface="+mn-lt"/>
                <a:cs typeface="+mn-ea"/>
                <a:sym typeface="+mn-lt"/>
              </a:rPr>
              <a:t>Robustness Analysis</a:t>
            </a: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endParaRPr lang="en-US" altLang="zh-CN" sz="2700" dirty="0"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Experiments &amp; Results</a:t>
            </a: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endParaRPr lang="en-US" altLang="zh-CN" sz="2700" dirty="0">
              <a:solidFill>
                <a:schemeClr val="bg2"/>
              </a:solidFill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Conclusion &amp; Future Work</a:t>
            </a:r>
            <a:endParaRPr lang="zh-CN" altLang="zh-CN" sz="2700" dirty="0">
              <a:solidFill>
                <a:schemeClr val="bg2"/>
              </a:solidFill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72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Attack Scenario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B7CA43E3-494C-4CEF-8FDB-9D702AF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24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22" name="object 997">
            <a:extLst>
              <a:ext uri="{FF2B5EF4-FFF2-40B4-BE49-F238E27FC236}">
                <a16:creationId xmlns:a16="http://schemas.microsoft.com/office/drawing/2014/main" id="{3FEF7040-8A43-4580-BD0D-A2C8790A7C99}"/>
              </a:ext>
            </a:extLst>
          </p:cNvPr>
          <p:cNvSpPr txBox="1"/>
          <p:nvPr/>
        </p:nvSpPr>
        <p:spPr>
          <a:xfrm>
            <a:off x="4602622" y="1138147"/>
            <a:ext cx="26027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0" dirty="0">
                <a:solidFill>
                  <a:srgbClr val="1F487B"/>
                </a:solidFill>
                <a:cs typeface="+mn-ea"/>
                <a:sym typeface="+mn-lt"/>
              </a:rPr>
              <a:t>Targeted attack</a:t>
            </a:r>
          </a:p>
        </p:txBody>
      </p:sp>
      <p:sp>
        <p:nvSpPr>
          <p:cNvPr id="123" name="object 997">
            <a:extLst>
              <a:ext uri="{FF2B5EF4-FFF2-40B4-BE49-F238E27FC236}">
                <a16:creationId xmlns:a16="http://schemas.microsoft.com/office/drawing/2014/main" id="{4A826A3B-CAD4-46AC-9956-AFD1EBAD2DB3}"/>
              </a:ext>
            </a:extLst>
          </p:cNvPr>
          <p:cNvSpPr txBox="1"/>
          <p:nvPr/>
        </p:nvSpPr>
        <p:spPr>
          <a:xfrm>
            <a:off x="4602622" y="4074531"/>
            <a:ext cx="26027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0" dirty="0">
                <a:solidFill>
                  <a:srgbClr val="1F487B"/>
                </a:solidFill>
                <a:cs typeface="+mn-ea"/>
                <a:sym typeface="+mn-lt"/>
              </a:rPr>
              <a:t>Evasion attack</a:t>
            </a:r>
          </a:p>
        </p:txBody>
      </p:sp>
      <p:sp>
        <p:nvSpPr>
          <p:cNvPr id="124" name="object 998">
            <a:extLst>
              <a:ext uri="{FF2B5EF4-FFF2-40B4-BE49-F238E27FC236}">
                <a16:creationId xmlns:a16="http://schemas.microsoft.com/office/drawing/2014/main" id="{19818354-EBC9-4B3F-850A-B4BB8C44E495}"/>
              </a:ext>
            </a:extLst>
          </p:cNvPr>
          <p:cNvSpPr txBox="1"/>
          <p:nvPr/>
        </p:nvSpPr>
        <p:spPr>
          <a:xfrm>
            <a:off x="4602622" y="4490975"/>
            <a:ext cx="3770816" cy="1350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1200" dirty="0" err="1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Transductive</a:t>
            </a:r>
            <a:r>
              <a:rPr lang="en-US" altLang="zh-CN" sz="1200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 learning</a:t>
            </a:r>
            <a:r>
              <a:rPr lang="en-US" altLang="zh-CN" sz="1200" dirty="0">
                <a:latin typeface="+mn-lt"/>
                <a:cs typeface="+mn-ea"/>
                <a:sym typeface="+mn-lt"/>
              </a:rPr>
              <a:t>: data consists of labeled and unlabeled samples; all data used for training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1200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Evasion attack</a:t>
            </a:r>
            <a:r>
              <a:rPr lang="en-US" altLang="zh-CN" sz="1200" dirty="0">
                <a:latin typeface="+mn-lt"/>
                <a:cs typeface="+mn-ea"/>
                <a:sym typeface="+mn-lt"/>
              </a:rPr>
              <a:t>: modify data to fool a static classifier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1200" dirty="0">
                <a:latin typeface="+mn-lt"/>
                <a:cs typeface="+mn-ea"/>
                <a:sym typeface="+mn-lt"/>
              </a:rPr>
              <a:t>Evasion attack is prevalent in real world, e.g., a well-trained model in practical use</a:t>
            </a:r>
          </a:p>
        </p:txBody>
      </p:sp>
      <p:sp>
        <p:nvSpPr>
          <p:cNvPr id="130" name="object 998">
            <a:extLst>
              <a:ext uri="{FF2B5EF4-FFF2-40B4-BE49-F238E27FC236}">
                <a16:creationId xmlns:a16="http://schemas.microsoft.com/office/drawing/2014/main" id="{73B96294-5062-4CBB-A6D4-3612F709EE70}"/>
              </a:ext>
            </a:extLst>
          </p:cNvPr>
          <p:cNvSpPr txBox="1"/>
          <p:nvPr/>
        </p:nvSpPr>
        <p:spPr>
          <a:xfrm>
            <a:off x="4602622" y="1538527"/>
            <a:ext cx="4029470" cy="16278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1200" dirty="0">
                <a:latin typeface="+mn-lt"/>
                <a:cs typeface="+mn-ea"/>
                <a:sym typeface="+mn-lt"/>
              </a:rPr>
              <a:t>Adversarial attacks on graphs can modify the graph structure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1200" dirty="0">
                <a:latin typeface="+mn-lt"/>
                <a:cs typeface="+mn-ea"/>
                <a:sym typeface="+mn-lt"/>
              </a:rPr>
              <a:t>Even more critical: a node can be attacked without direct access due to network effects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1200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Direct attack: </a:t>
            </a:r>
            <a:r>
              <a:rPr lang="en-US" altLang="zh-CN" sz="1200" dirty="0">
                <a:latin typeface="+mn-lt"/>
                <a:cs typeface="+mn-ea"/>
                <a:sym typeface="+mn-lt"/>
              </a:rPr>
              <a:t>perturbations on the target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1200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Indirect attack: </a:t>
            </a:r>
            <a:r>
              <a:rPr lang="en-US" altLang="zh-CN" sz="1200" dirty="0">
                <a:latin typeface="+mn-lt"/>
                <a:cs typeface="+mn-ea"/>
                <a:sym typeface="+mn-lt"/>
              </a:rPr>
              <a:t>perturbations on other nodes</a:t>
            </a: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47A07E8D-C14E-4680-A096-A775D1AA2CD7}"/>
              </a:ext>
            </a:extLst>
          </p:cNvPr>
          <p:cNvCxnSpPr/>
          <p:nvPr/>
        </p:nvCxnSpPr>
        <p:spPr>
          <a:xfrm>
            <a:off x="30622" y="3782431"/>
            <a:ext cx="9144000" cy="0"/>
          </a:xfrm>
          <a:prstGeom prst="line">
            <a:avLst/>
          </a:prstGeom>
          <a:ln w="19050">
            <a:solidFill>
              <a:srgbClr val="1F487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7" name="图片 136">
            <a:extLst>
              <a:ext uri="{FF2B5EF4-FFF2-40B4-BE49-F238E27FC236}">
                <a16:creationId xmlns:a16="http://schemas.microsoft.com/office/drawing/2014/main" id="{A21BA0EC-D5B1-4197-BF77-872BC9E12C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78" y="4004967"/>
            <a:ext cx="4300490" cy="2227654"/>
          </a:xfrm>
          <a:prstGeom prst="rect">
            <a:avLst/>
          </a:prstGeom>
        </p:spPr>
      </p:pic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5D6B182-2461-4A1D-86A7-4DE498AFA32D}"/>
              </a:ext>
            </a:extLst>
          </p:cNvPr>
          <p:cNvGrpSpPr/>
          <p:nvPr/>
        </p:nvGrpSpPr>
        <p:grpSpPr>
          <a:xfrm>
            <a:off x="511908" y="1009136"/>
            <a:ext cx="3390991" cy="2666065"/>
            <a:chOff x="511908" y="1009136"/>
            <a:chExt cx="3390991" cy="2666065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EA8473E1-FFE9-4F61-A61D-FCFD37F58BE0}"/>
                </a:ext>
              </a:extLst>
            </p:cNvPr>
            <p:cNvGrpSpPr/>
            <p:nvPr/>
          </p:nvGrpSpPr>
          <p:grpSpPr>
            <a:xfrm>
              <a:off x="511908" y="1009136"/>
              <a:ext cx="3390991" cy="2666065"/>
              <a:chOff x="4882087" y="1979224"/>
              <a:chExt cx="3172274" cy="2554679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C7590E24-D6F6-4F01-A0BE-DA453A88D89C}"/>
                  </a:ext>
                </a:extLst>
              </p:cNvPr>
              <p:cNvGrpSpPr/>
              <p:nvPr/>
            </p:nvGrpSpPr>
            <p:grpSpPr>
              <a:xfrm>
                <a:off x="4882087" y="1979224"/>
                <a:ext cx="3172274" cy="2554679"/>
                <a:chOff x="3879837" y="3021381"/>
                <a:chExt cx="3172274" cy="2554679"/>
              </a:xfrm>
            </p:grpSpPr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3FE8EEFE-1AE2-4B9F-AC04-DC5FAEA82773}"/>
                    </a:ext>
                  </a:extLst>
                </p:cNvPr>
                <p:cNvCxnSpPr>
                  <a:cxnSpLocks/>
                  <a:stCxn id="43" idx="1"/>
                  <a:endCxn id="29" idx="5"/>
                </p:cNvCxnSpPr>
                <p:nvPr/>
              </p:nvCxnSpPr>
              <p:spPr>
                <a:xfrm flipH="1" flipV="1">
                  <a:off x="6042327" y="3263284"/>
                  <a:ext cx="311889" cy="12351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2849232F-CAF8-4344-9EC1-461211D3C56A}"/>
                    </a:ext>
                  </a:extLst>
                </p:cNvPr>
                <p:cNvCxnSpPr>
                  <a:cxnSpLocks/>
                  <a:stCxn id="96" idx="6"/>
                  <a:endCxn id="100" idx="2"/>
                </p:cNvCxnSpPr>
                <p:nvPr/>
              </p:nvCxnSpPr>
              <p:spPr>
                <a:xfrm>
                  <a:off x="5816802" y="5108735"/>
                  <a:ext cx="421514" cy="1759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702D0747-92DD-42C6-94CE-3AF137D7DDCC}"/>
                    </a:ext>
                  </a:extLst>
                </p:cNvPr>
                <p:cNvCxnSpPr>
                  <a:cxnSpLocks/>
                  <a:stCxn id="96" idx="0"/>
                  <a:endCxn id="94" idx="3"/>
                </p:cNvCxnSpPr>
                <p:nvPr/>
              </p:nvCxnSpPr>
              <p:spPr>
                <a:xfrm flipV="1">
                  <a:off x="5726802" y="4636387"/>
                  <a:ext cx="196670" cy="3823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4E10D81-1EFF-410E-9DEE-7C11410871A0}"/>
                    </a:ext>
                  </a:extLst>
                </p:cNvPr>
                <p:cNvSpPr/>
                <p:nvPr/>
              </p:nvSpPr>
              <p:spPr>
                <a:xfrm>
                  <a:off x="4138448" y="4742189"/>
                  <a:ext cx="1297104" cy="76962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0B335F5D-8F91-4B9F-A33D-E7E992A1080E}"/>
                    </a:ext>
                  </a:extLst>
                </p:cNvPr>
                <p:cNvGrpSpPr/>
                <p:nvPr/>
              </p:nvGrpSpPr>
              <p:grpSpPr>
                <a:xfrm>
                  <a:off x="5636802" y="3021381"/>
                  <a:ext cx="1232985" cy="867384"/>
                  <a:chOff x="1313871" y="11017118"/>
                  <a:chExt cx="1232985" cy="867384"/>
                </a:xfrm>
              </p:grpSpPr>
              <p:cxnSp>
                <p:nvCxnSpPr>
                  <p:cNvPr id="14" name="直接连接符 13">
                    <a:extLst>
                      <a:ext uri="{FF2B5EF4-FFF2-40B4-BE49-F238E27FC236}">
                        <a16:creationId xmlns:a16="http://schemas.microsoft.com/office/drawing/2014/main" id="{DA69A54A-6BC5-4032-AE01-FD12EFA1E27B}"/>
                      </a:ext>
                    </a:extLst>
                  </p:cNvPr>
                  <p:cNvCxnSpPr>
                    <a:cxnSpLocks/>
                    <a:stCxn id="33" idx="1"/>
                    <a:endCxn id="43" idx="5"/>
                  </p:cNvCxnSpPr>
                  <p:nvPr/>
                </p:nvCxnSpPr>
                <p:spPr>
                  <a:xfrm flipH="1" flipV="1">
                    <a:off x="2185715" y="11475007"/>
                    <a:ext cx="61118" cy="187613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直接连接符 14">
                    <a:extLst>
                      <a:ext uri="{FF2B5EF4-FFF2-40B4-BE49-F238E27FC236}">
                        <a16:creationId xmlns:a16="http://schemas.microsoft.com/office/drawing/2014/main" id="{4FC5EAB4-7014-4997-B562-665FE09AFEFF}"/>
                      </a:ext>
                    </a:extLst>
                  </p:cNvPr>
                  <p:cNvCxnSpPr>
                    <a:cxnSpLocks/>
                    <a:stCxn id="35" idx="1"/>
                    <a:endCxn id="41" idx="5"/>
                  </p:cNvCxnSpPr>
                  <p:nvPr/>
                </p:nvCxnSpPr>
                <p:spPr>
                  <a:xfrm flipH="1" flipV="1">
                    <a:off x="1783671" y="11577022"/>
                    <a:ext cx="158074" cy="15384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直接连接符 15">
                    <a:extLst>
                      <a:ext uri="{FF2B5EF4-FFF2-40B4-BE49-F238E27FC236}">
                        <a16:creationId xmlns:a16="http://schemas.microsoft.com/office/drawing/2014/main" id="{152F9F6C-2158-4C2A-A71C-6E26BDE17D42}"/>
                      </a:ext>
                    </a:extLst>
                  </p:cNvPr>
                  <p:cNvCxnSpPr>
                    <a:cxnSpLocks/>
                    <a:stCxn id="31" idx="7"/>
                    <a:endCxn id="41" idx="3"/>
                  </p:cNvCxnSpPr>
                  <p:nvPr/>
                </p:nvCxnSpPr>
                <p:spPr>
                  <a:xfrm flipV="1">
                    <a:off x="1467511" y="11577022"/>
                    <a:ext cx="188880" cy="13624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接连接符 16">
                    <a:extLst>
                      <a:ext uri="{FF2B5EF4-FFF2-40B4-BE49-F238E27FC236}">
                        <a16:creationId xmlns:a16="http://schemas.microsoft.com/office/drawing/2014/main" id="{1CD3459B-B773-4E3E-BE79-36FBBB02FED2}"/>
                      </a:ext>
                    </a:extLst>
                  </p:cNvPr>
                  <p:cNvCxnSpPr>
                    <a:cxnSpLocks/>
                    <a:stCxn id="43" idx="0"/>
                    <a:endCxn id="39" idx="4"/>
                  </p:cNvCxnSpPr>
                  <p:nvPr/>
                </p:nvCxnSpPr>
                <p:spPr>
                  <a:xfrm flipH="1" flipV="1">
                    <a:off x="2056149" y="11197118"/>
                    <a:ext cx="30446" cy="14435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连接符 17">
                    <a:extLst>
                      <a:ext uri="{FF2B5EF4-FFF2-40B4-BE49-F238E27FC236}">
                        <a16:creationId xmlns:a16="http://schemas.microsoft.com/office/drawing/2014/main" id="{067372BC-83B4-4CA9-9CE0-AFC42F99B315}"/>
                      </a:ext>
                    </a:extLst>
                  </p:cNvPr>
                  <p:cNvCxnSpPr>
                    <a:cxnSpLocks/>
                    <a:stCxn id="37" idx="2"/>
                    <a:endCxn id="43" idx="6"/>
                  </p:cNvCxnSpPr>
                  <p:nvPr/>
                </p:nvCxnSpPr>
                <p:spPr>
                  <a:xfrm flipH="1">
                    <a:off x="2195794" y="11393591"/>
                    <a:ext cx="171062" cy="1327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8C19CA1D-2175-42FF-B833-9AD3F9CFFA91}"/>
                      </a:ext>
                    </a:extLst>
                  </p:cNvPr>
                  <p:cNvCxnSpPr>
                    <a:cxnSpLocks/>
                    <a:stCxn id="41" idx="0"/>
                    <a:endCxn id="29" idx="4"/>
                  </p:cNvCxnSpPr>
                  <p:nvPr/>
                </p:nvCxnSpPr>
                <p:spPr>
                  <a:xfrm flipH="1" flipV="1">
                    <a:off x="1669400" y="11306405"/>
                    <a:ext cx="50631" cy="1169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" name="组合 19">
                    <a:extLst>
                      <a:ext uri="{FF2B5EF4-FFF2-40B4-BE49-F238E27FC236}">
                        <a16:creationId xmlns:a16="http://schemas.microsoft.com/office/drawing/2014/main" id="{20C2C4FE-64E2-4A50-A1A6-BD21FD82FD50}"/>
                      </a:ext>
                    </a:extLst>
                  </p:cNvPr>
                  <p:cNvGrpSpPr/>
                  <p:nvPr/>
                </p:nvGrpSpPr>
                <p:grpSpPr>
                  <a:xfrm rot="20754809">
                    <a:off x="2018500" y="11338770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43" name="Google Shape;195;p19">
                      <a:extLst>
                        <a:ext uri="{FF2B5EF4-FFF2-40B4-BE49-F238E27FC236}">
                          <a16:creationId xmlns:a16="http://schemas.microsoft.com/office/drawing/2014/main" id="{C77959FE-3545-46BD-944C-B1ECB71C7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44" name="图形 501">
                      <a:extLst>
                        <a:ext uri="{FF2B5EF4-FFF2-40B4-BE49-F238E27FC236}">
                          <a16:creationId xmlns:a16="http://schemas.microsoft.com/office/drawing/2014/main" id="{455FCDA9-794E-4575-A8E1-1F813A8F7C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solidFill>
                          <a:srgbClr val="0070C0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0F063D7E-5D4E-4727-B34D-B08178003326}"/>
                      </a:ext>
                    </a:extLst>
                  </p:cNvPr>
                  <p:cNvGrpSpPr/>
                  <p:nvPr/>
                </p:nvGrpSpPr>
                <p:grpSpPr>
                  <a:xfrm>
                    <a:off x="1630031" y="11423382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41" name="Google Shape;195;p19">
                      <a:extLst>
                        <a:ext uri="{FF2B5EF4-FFF2-40B4-BE49-F238E27FC236}">
                          <a16:creationId xmlns:a16="http://schemas.microsoft.com/office/drawing/2014/main" id="{DF4F15EB-3F2F-4A3E-A024-38C3A8FE9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42" name="图形 501">
                      <a:extLst>
                        <a:ext uri="{FF2B5EF4-FFF2-40B4-BE49-F238E27FC236}">
                          <a16:creationId xmlns:a16="http://schemas.microsoft.com/office/drawing/2014/main" id="{9FCBBF4B-4674-4EA4-90F8-C065D0AB0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F4B183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22" name="组合 21">
                    <a:extLst>
                      <a:ext uri="{FF2B5EF4-FFF2-40B4-BE49-F238E27FC236}">
                        <a16:creationId xmlns:a16="http://schemas.microsoft.com/office/drawing/2014/main" id="{8038D371-ADE7-4BFD-AD50-C17FEAEE7117}"/>
                      </a:ext>
                    </a:extLst>
                  </p:cNvPr>
                  <p:cNvGrpSpPr/>
                  <p:nvPr/>
                </p:nvGrpSpPr>
                <p:grpSpPr>
                  <a:xfrm>
                    <a:off x="1966149" y="11017118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39" name="Google Shape;195;p19">
                      <a:extLst>
                        <a:ext uri="{FF2B5EF4-FFF2-40B4-BE49-F238E27FC236}">
                          <a16:creationId xmlns:a16="http://schemas.microsoft.com/office/drawing/2014/main" id="{10C3A7AF-E48E-4C61-A0D3-9E2BF4960B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40" name="图形 501">
                      <a:extLst>
                        <a:ext uri="{FF2B5EF4-FFF2-40B4-BE49-F238E27FC236}">
                          <a16:creationId xmlns:a16="http://schemas.microsoft.com/office/drawing/2014/main" id="{CAA1B956-62C6-42A0-8745-FAC03C5C99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006EC1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23" name="组合 22">
                    <a:extLst>
                      <a:ext uri="{FF2B5EF4-FFF2-40B4-BE49-F238E27FC236}">
                        <a16:creationId xmlns:a16="http://schemas.microsoft.com/office/drawing/2014/main" id="{B7392A17-4238-46BD-BB59-7D1D7D77A1A4}"/>
                      </a:ext>
                    </a:extLst>
                  </p:cNvPr>
                  <p:cNvGrpSpPr/>
                  <p:nvPr/>
                </p:nvGrpSpPr>
                <p:grpSpPr>
                  <a:xfrm>
                    <a:off x="2366856" y="11303591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37" name="Google Shape;195;p19">
                      <a:extLst>
                        <a:ext uri="{FF2B5EF4-FFF2-40B4-BE49-F238E27FC236}">
                          <a16:creationId xmlns:a16="http://schemas.microsoft.com/office/drawing/2014/main" id="{A154AE44-3CEF-44DF-BA3A-EC5A37A09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8" name="图形 501">
                      <a:extLst>
                        <a:ext uri="{FF2B5EF4-FFF2-40B4-BE49-F238E27FC236}">
                          <a16:creationId xmlns:a16="http://schemas.microsoft.com/office/drawing/2014/main" id="{85B3415A-50BC-40A8-AE3F-15FB8FFE5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24" name="组合 23">
                    <a:extLst>
                      <a:ext uri="{FF2B5EF4-FFF2-40B4-BE49-F238E27FC236}">
                        <a16:creationId xmlns:a16="http://schemas.microsoft.com/office/drawing/2014/main" id="{B34D2FB4-2FB3-4A03-954E-EB083E229D62}"/>
                      </a:ext>
                    </a:extLst>
                  </p:cNvPr>
                  <p:cNvGrpSpPr/>
                  <p:nvPr/>
                </p:nvGrpSpPr>
                <p:grpSpPr>
                  <a:xfrm>
                    <a:off x="1915385" y="11704502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35" name="Google Shape;195;p19">
                      <a:extLst>
                        <a:ext uri="{FF2B5EF4-FFF2-40B4-BE49-F238E27FC236}">
                          <a16:creationId xmlns:a16="http://schemas.microsoft.com/office/drawing/2014/main" id="{736CB307-7A99-48FD-8A45-FC9BDBFD15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6" name="图形 501">
                      <a:extLst>
                        <a:ext uri="{FF2B5EF4-FFF2-40B4-BE49-F238E27FC236}">
                          <a16:creationId xmlns:a16="http://schemas.microsoft.com/office/drawing/2014/main" id="{B578F8A0-66A5-47DE-8A2B-0055BF361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25" name="组合 24">
                    <a:extLst>
                      <a:ext uri="{FF2B5EF4-FFF2-40B4-BE49-F238E27FC236}">
                        <a16:creationId xmlns:a16="http://schemas.microsoft.com/office/drawing/2014/main" id="{BDF20999-FCF1-4760-8492-51A0B80473F6}"/>
                      </a:ext>
                    </a:extLst>
                  </p:cNvPr>
                  <p:cNvGrpSpPr/>
                  <p:nvPr/>
                </p:nvGrpSpPr>
                <p:grpSpPr>
                  <a:xfrm>
                    <a:off x="2220473" y="11636260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33" name="Google Shape;195;p19">
                      <a:extLst>
                        <a:ext uri="{FF2B5EF4-FFF2-40B4-BE49-F238E27FC236}">
                          <a16:creationId xmlns:a16="http://schemas.microsoft.com/office/drawing/2014/main" id="{AAB8508C-EC84-4D9A-9BB7-15A9BCB63D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4" name="图形 501">
                      <a:extLst>
                        <a:ext uri="{FF2B5EF4-FFF2-40B4-BE49-F238E27FC236}">
                          <a16:creationId xmlns:a16="http://schemas.microsoft.com/office/drawing/2014/main" id="{989578A5-3456-4F3A-B52F-7D17C3CAD9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cxnSp>
                <p:nvCxnSpPr>
                  <p:cNvPr id="26" name="直接连接符 25">
                    <a:extLst>
                      <a:ext uri="{FF2B5EF4-FFF2-40B4-BE49-F238E27FC236}">
                        <a16:creationId xmlns:a16="http://schemas.microsoft.com/office/drawing/2014/main" id="{48DDCB80-2C62-4107-B9B1-4C6B886207A0}"/>
                      </a:ext>
                    </a:extLst>
                  </p:cNvPr>
                  <p:cNvCxnSpPr>
                    <a:cxnSpLocks/>
                    <a:stCxn id="35" idx="0"/>
                    <a:endCxn id="43" idx="3"/>
                  </p:cNvCxnSpPr>
                  <p:nvPr/>
                </p:nvCxnSpPr>
                <p:spPr>
                  <a:xfrm flipV="1">
                    <a:off x="2005385" y="11505985"/>
                    <a:ext cx="56878" cy="19851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" name="组合 26">
                    <a:extLst>
                      <a:ext uri="{FF2B5EF4-FFF2-40B4-BE49-F238E27FC236}">
                        <a16:creationId xmlns:a16="http://schemas.microsoft.com/office/drawing/2014/main" id="{33ED0094-9C8E-4141-AA72-666392CE69FA}"/>
                      </a:ext>
                    </a:extLst>
                  </p:cNvPr>
                  <p:cNvGrpSpPr/>
                  <p:nvPr/>
                </p:nvGrpSpPr>
                <p:grpSpPr>
                  <a:xfrm>
                    <a:off x="1313871" y="11686906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31" name="Google Shape;195;p19">
                      <a:extLst>
                        <a:ext uri="{FF2B5EF4-FFF2-40B4-BE49-F238E27FC236}">
                          <a16:creationId xmlns:a16="http://schemas.microsoft.com/office/drawing/2014/main" id="{9FF39AF3-E5C7-4A28-B419-0766869EE9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2" name="图形 501">
                      <a:extLst>
                        <a:ext uri="{FF2B5EF4-FFF2-40B4-BE49-F238E27FC236}">
                          <a16:creationId xmlns:a16="http://schemas.microsoft.com/office/drawing/2014/main" id="{465AE859-F6B8-419E-926C-1C2BE0EFE8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28" name="组合 27">
                    <a:extLst>
                      <a:ext uri="{FF2B5EF4-FFF2-40B4-BE49-F238E27FC236}">
                        <a16:creationId xmlns:a16="http://schemas.microsoft.com/office/drawing/2014/main" id="{6FFA5772-43CB-48D8-A050-9F9F27B471D8}"/>
                      </a:ext>
                    </a:extLst>
                  </p:cNvPr>
                  <p:cNvGrpSpPr/>
                  <p:nvPr/>
                </p:nvGrpSpPr>
                <p:grpSpPr>
                  <a:xfrm rot="20342186">
                    <a:off x="1547200" y="11132362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29" name="Google Shape;195;p19">
                      <a:extLst>
                        <a:ext uri="{FF2B5EF4-FFF2-40B4-BE49-F238E27FC236}">
                          <a16:creationId xmlns:a16="http://schemas.microsoft.com/office/drawing/2014/main" id="{16B51BC8-CA38-4CDA-A6C4-A31C092B0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0" name="图形 501">
                      <a:extLst>
                        <a:ext uri="{FF2B5EF4-FFF2-40B4-BE49-F238E27FC236}">
                          <a16:creationId xmlns:a16="http://schemas.microsoft.com/office/drawing/2014/main" id="{A31B7668-7FD7-4CE5-ABAF-6CBA22123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81845921-5488-432A-8844-FE29D40622CF}"/>
                    </a:ext>
                  </a:extLst>
                </p:cNvPr>
                <p:cNvGrpSpPr/>
                <p:nvPr/>
              </p:nvGrpSpPr>
              <p:grpSpPr>
                <a:xfrm>
                  <a:off x="3879837" y="3750292"/>
                  <a:ext cx="1232985" cy="867384"/>
                  <a:chOff x="1313871" y="11017118"/>
                  <a:chExt cx="1232985" cy="867384"/>
                </a:xfrm>
              </p:grpSpPr>
              <p:cxnSp>
                <p:nvCxnSpPr>
                  <p:cNvPr id="47" name="直接连接符 46">
                    <a:extLst>
                      <a:ext uri="{FF2B5EF4-FFF2-40B4-BE49-F238E27FC236}">
                        <a16:creationId xmlns:a16="http://schemas.microsoft.com/office/drawing/2014/main" id="{59836C57-7771-4C5A-BF6C-E8F0F26A7D24}"/>
                      </a:ext>
                    </a:extLst>
                  </p:cNvPr>
                  <p:cNvCxnSpPr>
                    <a:cxnSpLocks/>
                    <a:stCxn id="76" idx="0"/>
                    <a:endCxn id="72" idx="4"/>
                  </p:cNvCxnSpPr>
                  <p:nvPr/>
                </p:nvCxnSpPr>
                <p:spPr>
                  <a:xfrm flipH="1" flipV="1">
                    <a:off x="2056149" y="11197118"/>
                    <a:ext cx="30446" cy="14435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>
                    <a:extLst>
                      <a:ext uri="{FF2B5EF4-FFF2-40B4-BE49-F238E27FC236}">
                        <a16:creationId xmlns:a16="http://schemas.microsoft.com/office/drawing/2014/main" id="{D38017C2-0627-48A6-B034-E5BF938290BE}"/>
                      </a:ext>
                    </a:extLst>
                  </p:cNvPr>
                  <p:cNvCxnSpPr>
                    <a:cxnSpLocks/>
                    <a:stCxn id="70" idx="2"/>
                    <a:endCxn id="76" idx="6"/>
                  </p:cNvCxnSpPr>
                  <p:nvPr/>
                </p:nvCxnSpPr>
                <p:spPr>
                  <a:xfrm flipH="1">
                    <a:off x="2195794" y="11393591"/>
                    <a:ext cx="171062" cy="1327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>
                    <a:extLst>
                      <a:ext uri="{FF2B5EF4-FFF2-40B4-BE49-F238E27FC236}">
                        <a16:creationId xmlns:a16="http://schemas.microsoft.com/office/drawing/2014/main" id="{CA7D3D0C-BA77-4D49-94FD-995B4BCC2EB7}"/>
                      </a:ext>
                    </a:extLst>
                  </p:cNvPr>
                  <p:cNvCxnSpPr>
                    <a:cxnSpLocks/>
                    <a:stCxn id="74" idx="0"/>
                    <a:endCxn id="62" idx="4"/>
                  </p:cNvCxnSpPr>
                  <p:nvPr/>
                </p:nvCxnSpPr>
                <p:spPr>
                  <a:xfrm flipH="1" flipV="1">
                    <a:off x="1669400" y="11306405"/>
                    <a:ext cx="50631" cy="1169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连接符 49">
                    <a:extLst>
                      <a:ext uri="{FF2B5EF4-FFF2-40B4-BE49-F238E27FC236}">
                        <a16:creationId xmlns:a16="http://schemas.microsoft.com/office/drawing/2014/main" id="{58957866-2996-4B7D-A01F-A44FFC2F6A81}"/>
                      </a:ext>
                    </a:extLst>
                  </p:cNvPr>
                  <p:cNvCxnSpPr>
                    <a:cxnSpLocks/>
                    <a:stCxn id="66" idx="1"/>
                    <a:endCxn id="76" idx="5"/>
                  </p:cNvCxnSpPr>
                  <p:nvPr/>
                </p:nvCxnSpPr>
                <p:spPr>
                  <a:xfrm flipH="1" flipV="1">
                    <a:off x="2185715" y="11475007"/>
                    <a:ext cx="61118" cy="18761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接连接符 50">
                    <a:extLst>
                      <a:ext uri="{FF2B5EF4-FFF2-40B4-BE49-F238E27FC236}">
                        <a16:creationId xmlns:a16="http://schemas.microsoft.com/office/drawing/2014/main" id="{E508A9A1-11DF-4640-ABC6-D62863156C14}"/>
                      </a:ext>
                    </a:extLst>
                  </p:cNvPr>
                  <p:cNvCxnSpPr>
                    <a:cxnSpLocks/>
                    <a:stCxn id="68" idx="0"/>
                    <a:endCxn id="76" idx="3"/>
                  </p:cNvCxnSpPr>
                  <p:nvPr/>
                </p:nvCxnSpPr>
                <p:spPr>
                  <a:xfrm flipV="1">
                    <a:off x="2005385" y="11505985"/>
                    <a:ext cx="56878" cy="19851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连接符 51">
                    <a:extLst>
                      <a:ext uri="{FF2B5EF4-FFF2-40B4-BE49-F238E27FC236}">
                        <a16:creationId xmlns:a16="http://schemas.microsoft.com/office/drawing/2014/main" id="{61AC48DD-F70B-4CA8-895F-2A7DBAFB763A}"/>
                      </a:ext>
                    </a:extLst>
                  </p:cNvPr>
                  <p:cNvCxnSpPr>
                    <a:cxnSpLocks/>
                    <a:stCxn id="68" idx="1"/>
                    <a:endCxn id="74" idx="5"/>
                  </p:cNvCxnSpPr>
                  <p:nvPr/>
                </p:nvCxnSpPr>
                <p:spPr>
                  <a:xfrm flipH="1" flipV="1">
                    <a:off x="1783671" y="11577022"/>
                    <a:ext cx="158074" cy="15384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>
                    <a:extLst>
                      <a:ext uri="{FF2B5EF4-FFF2-40B4-BE49-F238E27FC236}">
                        <a16:creationId xmlns:a16="http://schemas.microsoft.com/office/drawing/2014/main" id="{05FAC69F-B38B-4B7A-9E10-FF66C948C409}"/>
                      </a:ext>
                    </a:extLst>
                  </p:cNvPr>
                  <p:cNvCxnSpPr>
                    <a:cxnSpLocks/>
                    <a:stCxn id="64" idx="7"/>
                    <a:endCxn id="74" idx="3"/>
                  </p:cNvCxnSpPr>
                  <p:nvPr/>
                </p:nvCxnSpPr>
                <p:spPr>
                  <a:xfrm flipV="1">
                    <a:off x="1467511" y="11577022"/>
                    <a:ext cx="188880" cy="13624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组合 53">
                    <a:extLst>
                      <a:ext uri="{FF2B5EF4-FFF2-40B4-BE49-F238E27FC236}">
                        <a16:creationId xmlns:a16="http://schemas.microsoft.com/office/drawing/2014/main" id="{EE830489-545E-4245-B129-960576EF5ABA}"/>
                      </a:ext>
                    </a:extLst>
                  </p:cNvPr>
                  <p:cNvGrpSpPr/>
                  <p:nvPr/>
                </p:nvGrpSpPr>
                <p:grpSpPr>
                  <a:xfrm rot="20754809">
                    <a:off x="2018500" y="11338770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76" name="Google Shape;195;p19">
                      <a:extLst>
                        <a:ext uri="{FF2B5EF4-FFF2-40B4-BE49-F238E27FC236}">
                          <a16:creationId xmlns:a16="http://schemas.microsoft.com/office/drawing/2014/main" id="{B9C2ECE9-CDF5-4264-8DC7-A0C6D77EB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77" name="图形 501">
                      <a:extLst>
                        <a:ext uri="{FF2B5EF4-FFF2-40B4-BE49-F238E27FC236}">
                          <a16:creationId xmlns:a16="http://schemas.microsoft.com/office/drawing/2014/main" id="{EC93ED2F-DED8-4D3A-A08C-F04F4F405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55" name="组合 54">
                    <a:extLst>
                      <a:ext uri="{FF2B5EF4-FFF2-40B4-BE49-F238E27FC236}">
                        <a16:creationId xmlns:a16="http://schemas.microsoft.com/office/drawing/2014/main" id="{DBD5DDB9-7C93-434D-B06D-B621E6216DCD}"/>
                      </a:ext>
                    </a:extLst>
                  </p:cNvPr>
                  <p:cNvGrpSpPr/>
                  <p:nvPr/>
                </p:nvGrpSpPr>
                <p:grpSpPr>
                  <a:xfrm>
                    <a:off x="1630031" y="11423382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74" name="Google Shape;195;p19">
                      <a:extLst>
                        <a:ext uri="{FF2B5EF4-FFF2-40B4-BE49-F238E27FC236}">
                          <a16:creationId xmlns:a16="http://schemas.microsoft.com/office/drawing/2014/main" id="{E55CFE15-C97A-4557-9470-5E24C3C5E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75" name="图形 501">
                      <a:extLst>
                        <a:ext uri="{FF2B5EF4-FFF2-40B4-BE49-F238E27FC236}">
                          <a16:creationId xmlns:a16="http://schemas.microsoft.com/office/drawing/2014/main" id="{3F9A3EAF-7ACE-4D46-835D-1112798D8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F4B183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56" name="组合 55">
                    <a:extLst>
                      <a:ext uri="{FF2B5EF4-FFF2-40B4-BE49-F238E27FC236}">
                        <a16:creationId xmlns:a16="http://schemas.microsoft.com/office/drawing/2014/main" id="{7C53AA2E-745B-4CD9-AE2A-6009E9AE7331}"/>
                      </a:ext>
                    </a:extLst>
                  </p:cNvPr>
                  <p:cNvGrpSpPr/>
                  <p:nvPr/>
                </p:nvGrpSpPr>
                <p:grpSpPr>
                  <a:xfrm>
                    <a:off x="1966149" y="11017118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72" name="Google Shape;195;p19">
                      <a:extLst>
                        <a:ext uri="{FF2B5EF4-FFF2-40B4-BE49-F238E27FC236}">
                          <a16:creationId xmlns:a16="http://schemas.microsoft.com/office/drawing/2014/main" id="{E68B6B9B-C301-4D5D-B818-B83D1C14C0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73" name="图形 501">
                      <a:extLst>
                        <a:ext uri="{FF2B5EF4-FFF2-40B4-BE49-F238E27FC236}">
                          <a16:creationId xmlns:a16="http://schemas.microsoft.com/office/drawing/2014/main" id="{0A2D4D40-7B5E-4AB7-B935-1F58B00B1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006EC1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57" name="组合 56">
                    <a:extLst>
                      <a:ext uri="{FF2B5EF4-FFF2-40B4-BE49-F238E27FC236}">
                        <a16:creationId xmlns:a16="http://schemas.microsoft.com/office/drawing/2014/main" id="{E57549B4-9D92-41BA-9202-BA7B4C2D65A3}"/>
                      </a:ext>
                    </a:extLst>
                  </p:cNvPr>
                  <p:cNvGrpSpPr/>
                  <p:nvPr/>
                </p:nvGrpSpPr>
                <p:grpSpPr>
                  <a:xfrm>
                    <a:off x="2366856" y="11303591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70" name="Google Shape;195;p19">
                      <a:extLst>
                        <a:ext uri="{FF2B5EF4-FFF2-40B4-BE49-F238E27FC236}">
                          <a16:creationId xmlns:a16="http://schemas.microsoft.com/office/drawing/2014/main" id="{B5062FBF-2937-45C3-81EF-F565D6F287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71" name="图形 501">
                      <a:extLst>
                        <a:ext uri="{FF2B5EF4-FFF2-40B4-BE49-F238E27FC236}">
                          <a16:creationId xmlns:a16="http://schemas.microsoft.com/office/drawing/2014/main" id="{4A50ECC1-8B21-477C-A4D4-03A17E1EA9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58" name="组合 57">
                    <a:extLst>
                      <a:ext uri="{FF2B5EF4-FFF2-40B4-BE49-F238E27FC236}">
                        <a16:creationId xmlns:a16="http://schemas.microsoft.com/office/drawing/2014/main" id="{E614F755-6C4F-4716-8728-57501FEE9363}"/>
                      </a:ext>
                    </a:extLst>
                  </p:cNvPr>
                  <p:cNvGrpSpPr/>
                  <p:nvPr/>
                </p:nvGrpSpPr>
                <p:grpSpPr>
                  <a:xfrm>
                    <a:off x="1915385" y="11704502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68" name="Google Shape;195;p19">
                      <a:extLst>
                        <a:ext uri="{FF2B5EF4-FFF2-40B4-BE49-F238E27FC236}">
                          <a16:creationId xmlns:a16="http://schemas.microsoft.com/office/drawing/2014/main" id="{C07E669B-16F3-4CCE-81AB-D7FD531D79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69" name="图形 501">
                      <a:extLst>
                        <a:ext uri="{FF2B5EF4-FFF2-40B4-BE49-F238E27FC236}">
                          <a16:creationId xmlns:a16="http://schemas.microsoft.com/office/drawing/2014/main" id="{5934877A-DCF0-43C3-9897-C284E4F20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59" name="组合 58">
                    <a:extLst>
                      <a:ext uri="{FF2B5EF4-FFF2-40B4-BE49-F238E27FC236}">
                        <a16:creationId xmlns:a16="http://schemas.microsoft.com/office/drawing/2014/main" id="{D5FB24AB-43C2-4041-8381-9B3EFDD05C42}"/>
                      </a:ext>
                    </a:extLst>
                  </p:cNvPr>
                  <p:cNvGrpSpPr/>
                  <p:nvPr/>
                </p:nvGrpSpPr>
                <p:grpSpPr>
                  <a:xfrm>
                    <a:off x="2220473" y="11636260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66" name="Google Shape;195;p19">
                      <a:extLst>
                        <a:ext uri="{FF2B5EF4-FFF2-40B4-BE49-F238E27FC236}">
                          <a16:creationId xmlns:a16="http://schemas.microsoft.com/office/drawing/2014/main" id="{8C2FDA5F-1D3E-4E98-985A-5BFF3B885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67" name="图形 501">
                      <a:extLst>
                        <a:ext uri="{FF2B5EF4-FFF2-40B4-BE49-F238E27FC236}">
                          <a16:creationId xmlns:a16="http://schemas.microsoft.com/office/drawing/2014/main" id="{2BD7525D-498C-4B52-9884-0CC62A8C05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60" name="组合 59">
                    <a:extLst>
                      <a:ext uri="{FF2B5EF4-FFF2-40B4-BE49-F238E27FC236}">
                        <a16:creationId xmlns:a16="http://schemas.microsoft.com/office/drawing/2014/main" id="{E1C2F7C6-44F7-4ACF-B121-75705EF6CFCF}"/>
                      </a:ext>
                    </a:extLst>
                  </p:cNvPr>
                  <p:cNvGrpSpPr/>
                  <p:nvPr/>
                </p:nvGrpSpPr>
                <p:grpSpPr>
                  <a:xfrm>
                    <a:off x="1313871" y="11686906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64" name="Google Shape;195;p19">
                      <a:extLst>
                        <a:ext uri="{FF2B5EF4-FFF2-40B4-BE49-F238E27FC236}">
                          <a16:creationId xmlns:a16="http://schemas.microsoft.com/office/drawing/2014/main" id="{B9E1E9F8-0515-43A4-8D89-8A1C6046F4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65" name="图形 501">
                      <a:extLst>
                        <a:ext uri="{FF2B5EF4-FFF2-40B4-BE49-F238E27FC236}">
                          <a16:creationId xmlns:a16="http://schemas.microsoft.com/office/drawing/2014/main" id="{AB1447FB-9430-44A6-9DC8-F4D02AB39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61" name="组合 60">
                    <a:extLst>
                      <a:ext uri="{FF2B5EF4-FFF2-40B4-BE49-F238E27FC236}">
                        <a16:creationId xmlns:a16="http://schemas.microsoft.com/office/drawing/2014/main" id="{CAD27C46-843C-4DC8-87A9-BA246B111F4B}"/>
                      </a:ext>
                    </a:extLst>
                  </p:cNvPr>
                  <p:cNvGrpSpPr/>
                  <p:nvPr/>
                </p:nvGrpSpPr>
                <p:grpSpPr>
                  <a:xfrm rot="20342186">
                    <a:off x="1547200" y="11132362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62" name="Google Shape;195;p19">
                      <a:extLst>
                        <a:ext uri="{FF2B5EF4-FFF2-40B4-BE49-F238E27FC236}">
                          <a16:creationId xmlns:a16="http://schemas.microsoft.com/office/drawing/2014/main" id="{D9FF2159-FC66-457E-ADD2-5CF28C5FC0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63" name="图形 501">
                      <a:extLst>
                        <a:ext uri="{FF2B5EF4-FFF2-40B4-BE49-F238E27FC236}">
                          <a16:creationId xmlns:a16="http://schemas.microsoft.com/office/drawing/2014/main" id="{F6F0DDB1-8415-4E7F-BDCD-65AD4B057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  <p:grpSp>
              <p:nvGrpSpPr>
                <p:cNvPr id="78" name="组合 77">
                  <a:extLst>
                    <a:ext uri="{FF2B5EF4-FFF2-40B4-BE49-F238E27FC236}">
                      <a16:creationId xmlns:a16="http://schemas.microsoft.com/office/drawing/2014/main" id="{CB73AB33-1F82-46FA-9AE6-267453A07D48}"/>
                    </a:ext>
                  </a:extLst>
                </p:cNvPr>
                <p:cNvGrpSpPr/>
                <p:nvPr/>
              </p:nvGrpSpPr>
              <p:grpSpPr>
                <a:xfrm>
                  <a:off x="5636802" y="4348947"/>
                  <a:ext cx="1232985" cy="867384"/>
                  <a:chOff x="1313871" y="11017118"/>
                  <a:chExt cx="1232985" cy="867384"/>
                </a:xfrm>
              </p:grpSpPr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53A7ADDE-670F-45BE-A89A-209F879BBD58}"/>
                      </a:ext>
                    </a:extLst>
                  </p:cNvPr>
                  <p:cNvCxnSpPr>
                    <a:cxnSpLocks/>
                    <a:stCxn id="98" idx="1"/>
                    <a:endCxn id="108" idx="5"/>
                  </p:cNvCxnSpPr>
                  <p:nvPr/>
                </p:nvCxnSpPr>
                <p:spPr>
                  <a:xfrm flipH="1" flipV="1">
                    <a:off x="2185715" y="11475007"/>
                    <a:ext cx="61118" cy="18761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AD50304E-0CF7-4098-868F-21C503E9E1C1}"/>
                      </a:ext>
                    </a:extLst>
                  </p:cNvPr>
                  <p:cNvCxnSpPr>
                    <a:cxnSpLocks/>
                    <a:stCxn id="100" idx="0"/>
                    <a:endCxn id="108" idx="3"/>
                  </p:cNvCxnSpPr>
                  <p:nvPr/>
                </p:nvCxnSpPr>
                <p:spPr>
                  <a:xfrm flipV="1">
                    <a:off x="2005385" y="11505985"/>
                    <a:ext cx="56878" cy="19851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>
                    <a:extLst>
                      <a:ext uri="{FF2B5EF4-FFF2-40B4-BE49-F238E27FC236}">
                        <a16:creationId xmlns:a16="http://schemas.microsoft.com/office/drawing/2014/main" id="{B0A2BE4E-3D68-4CBF-B502-A55EDA414628}"/>
                      </a:ext>
                    </a:extLst>
                  </p:cNvPr>
                  <p:cNvCxnSpPr>
                    <a:cxnSpLocks/>
                    <a:stCxn id="100" idx="1"/>
                    <a:endCxn id="106" idx="5"/>
                  </p:cNvCxnSpPr>
                  <p:nvPr/>
                </p:nvCxnSpPr>
                <p:spPr>
                  <a:xfrm flipH="1" flipV="1">
                    <a:off x="1783671" y="11577022"/>
                    <a:ext cx="158074" cy="15384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53B99A3C-D18E-4BE6-BDFD-7B6B3B117FF1}"/>
                      </a:ext>
                    </a:extLst>
                  </p:cNvPr>
                  <p:cNvCxnSpPr>
                    <a:cxnSpLocks/>
                    <a:stCxn id="96" idx="7"/>
                    <a:endCxn id="106" idx="3"/>
                  </p:cNvCxnSpPr>
                  <p:nvPr/>
                </p:nvCxnSpPr>
                <p:spPr>
                  <a:xfrm flipV="1">
                    <a:off x="1467511" y="11577022"/>
                    <a:ext cx="188880" cy="13624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C2CE23A5-0ECF-45CC-A85C-86FA6C09388A}"/>
                      </a:ext>
                    </a:extLst>
                  </p:cNvPr>
                  <p:cNvCxnSpPr>
                    <a:cxnSpLocks/>
                    <a:stCxn id="108" idx="0"/>
                    <a:endCxn id="104" idx="4"/>
                  </p:cNvCxnSpPr>
                  <p:nvPr/>
                </p:nvCxnSpPr>
                <p:spPr>
                  <a:xfrm flipH="1" flipV="1">
                    <a:off x="2056149" y="11197118"/>
                    <a:ext cx="30446" cy="14435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AA148F8D-590A-4185-8257-D4F269279666}"/>
                      </a:ext>
                    </a:extLst>
                  </p:cNvPr>
                  <p:cNvCxnSpPr>
                    <a:cxnSpLocks/>
                    <a:stCxn id="102" idx="2"/>
                    <a:endCxn id="108" idx="6"/>
                  </p:cNvCxnSpPr>
                  <p:nvPr/>
                </p:nvCxnSpPr>
                <p:spPr>
                  <a:xfrm flipH="1">
                    <a:off x="2195794" y="11393591"/>
                    <a:ext cx="171062" cy="1327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DC6A5D04-FE48-45BE-9660-9CC0B5B786DB}"/>
                      </a:ext>
                    </a:extLst>
                  </p:cNvPr>
                  <p:cNvCxnSpPr>
                    <a:cxnSpLocks/>
                    <a:stCxn id="106" idx="0"/>
                    <a:endCxn id="94" idx="4"/>
                  </p:cNvCxnSpPr>
                  <p:nvPr/>
                </p:nvCxnSpPr>
                <p:spPr>
                  <a:xfrm flipH="1" flipV="1">
                    <a:off x="1669400" y="11306405"/>
                    <a:ext cx="50631" cy="1169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6" name="组合 85">
                    <a:extLst>
                      <a:ext uri="{FF2B5EF4-FFF2-40B4-BE49-F238E27FC236}">
                        <a16:creationId xmlns:a16="http://schemas.microsoft.com/office/drawing/2014/main" id="{F00F2609-48FE-4334-B0C2-562E7CF786B6}"/>
                      </a:ext>
                    </a:extLst>
                  </p:cNvPr>
                  <p:cNvGrpSpPr/>
                  <p:nvPr/>
                </p:nvGrpSpPr>
                <p:grpSpPr>
                  <a:xfrm rot="20754809">
                    <a:off x="2018500" y="11338770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108" name="Google Shape;195;p19">
                      <a:extLst>
                        <a:ext uri="{FF2B5EF4-FFF2-40B4-BE49-F238E27FC236}">
                          <a16:creationId xmlns:a16="http://schemas.microsoft.com/office/drawing/2014/main" id="{3224692D-53DE-484E-96B3-874D42C17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09" name="图形 501">
                      <a:extLst>
                        <a:ext uri="{FF2B5EF4-FFF2-40B4-BE49-F238E27FC236}">
                          <a16:creationId xmlns:a16="http://schemas.microsoft.com/office/drawing/2014/main" id="{FB7D869C-DD99-478A-AA22-892DD4BAF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87" name="组合 86">
                    <a:extLst>
                      <a:ext uri="{FF2B5EF4-FFF2-40B4-BE49-F238E27FC236}">
                        <a16:creationId xmlns:a16="http://schemas.microsoft.com/office/drawing/2014/main" id="{8F2F8F01-8D0E-4CBA-B357-8CFD17BD0478}"/>
                      </a:ext>
                    </a:extLst>
                  </p:cNvPr>
                  <p:cNvGrpSpPr/>
                  <p:nvPr/>
                </p:nvGrpSpPr>
                <p:grpSpPr>
                  <a:xfrm>
                    <a:off x="1630031" y="11423382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106" name="Google Shape;195;p19">
                      <a:extLst>
                        <a:ext uri="{FF2B5EF4-FFF2-40B4-BE49-F238E27FC236}">
                          <a16:creationId xmlns:a16="http://schemas.microsoft.com/office/drawing/2014/main" id="{FA7ABCC2-F5DC-46A7-9B0A-84B29A065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07" name="图形 501">
                      <a:extLst>
                        <a:ext uri="{FF2B5EF4-FFF2-40B4-BE49-F238E27FC236}">
                          <a16:creationId xmlns:a16="http://schemas.microsoft.com/office/drawing/2014/main" id="{7F5BA903-C8AC-407E-945B-E80313B9EF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F4B183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88" name="组合 87">
                    <a:extLst>
                      <a:ext uri="{FF2B5EF4-FFF2-40B4-BE49-F238E27FC236}">
                        <a16:creationId xmlns:a16="http://schemas.microsoft.com/office/drawing/2014/main" id="{D9137694-EA27-4CEE-99D8-1FE640DECD4F}"/>
                      </a:ext>
                    </a:extLst>
                  </p:cNvPr>
                  <p:cNvGrpSpPr/>
                  <p:nvPr/>
                </p:nvGrpSpPr>
                <p:grpSpPr>
                  <a:xfrm>
                    <a:off x="1966149" y="11017118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104" name="Google Shape;195;p19">
                      <a:extLst>
                        <a:ext uri="{FF2B5EF4-FFF2-40B4-BE49-F238E27FC236}">
                          <a16:creationId xmlns:a16="http://schemas.microsoft.com/office/drawing/2014/main" id="{AFBEDCDA-1292-4609-8F9B-D77759F983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05" name="图形 501">
                      <a:extLst>
                        <a:ext uri="{FF2B5EF4-FFF2-40B4-BE49-F238E27FC236}">
                          <a16:creationId xmlns:a16="http://schemas.microsoft.com/office/drawing/2014/main" id="{AB9B8FE1-5BDA-4644-9D27-E45650654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006EC1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89" name="组合 88">
                    <a:extLst>
                      <a:ext uri="{FF2B5EF4-FFF2-40B4-BE49-F238E27FC236}">
                        <a16:creationId xmlns:a16="http://schemas.microsoft.com/office/drawing/2014/main" id="{BAA20403-26AC-4E7A-ABAC-5A320CFA3CED}"/>
                      </a:ext>
                    </a:extLst>
                  </p:cNvPr>
                  <p:cNvGrpSpPr/>
                  <p:nvPr/>
                </p:nvGrpSpPr>
                <p:grpSpPr>
                  <a:xfrm>
                    <a:off x="2366856" y="11303591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102" name="Google Shape;195;p19">
                      <a:extLst>
                        <a:ext uri="{FF2B5EF4-FFF2-40B4-BE49-F238E27FC236}">
                          <a16:creationId xmlns:a16="http://schemas.microsoft.com/office/drawing/2014/main" id="{DFD65166-76F1-4C8A-833D-D8BAAD68B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03" name="图形 501">
                      <a:extLst>
                        <a:ext uri="{FF2B5EF4-FFF2-40B4-BE49-F238E27FC236}">
                          <a16:creationId xmlns:a16="http://schemas.microsoft.com/office/drawing/2014/main" id="{3BCD5F91-C95E-47A7-9B6E-6F738E1CA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90" name="组合 89">
                    <a:extLst>
                      <a:ext uri="{FF2B5EF4-FFF2-40B4-BE49-F238E27FC236}">
                        <a16:creationId xmlns:a16="http://schemas.microsoft.com/office/drawing/2014/main" id="{29E5B68A-9835-4A6F-A7AB-DB95B9803B05}"/>
                      </a:ext>
                    </a:extLst>
                  </p:cNvPr>
                  <p:cNvGrpSpPr/>
                  <p:nvPr/>
                </p:nvGrpSpPr>
                <p:grpSpPr>
                  <a:xfrm>
                    <a:off x="1915385" y="11704502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100" name="Google Shape;195;p19">
                      <a:extLst>
                        <a:ext uri="{FF2B5EF4-FFF2-40B4-BE49-F238E27FC236}">
                          <a16:creationId xmlns:a16="http://schemas.microsoft.com/office/drawing/2014/main" id="{28E9AEB0-4681-4BE8-8A47-BC2F57D80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01" name="图形 501">
                      <a:extLst>
                        <a:ext uri="{FF2B5EF4-FFF2-40B4-BE49-F238E27FC236}">
                          <a16:creationId xmlns:a16="http://schemas.microsoft.com/office/drawing/2014/main" id="{B62E8ED7-230E-417C-9CD0-CEA705F34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91" name="组合 90">
                    <a:extLst>
                      <a:ext uri="{FF2B5EF4-FFF2-40B4-BE49-F238E27FC236}">
                        <a16:creationId xmlns:a16="http://schemas.microsoft.com/office/drawing/2014/main" id="{6530D813-5D8E-4790-8EC4-AB83DA7979FE}"/>
                      </a:ext>
                    </a:extLst>
                  </p:cNvPr>
                  <p:cNvGrpSpPr/>
                  <p:nvPr/>
                </p:nvGrpSpPr>
                <p:grpSpPr>
                  <a:xfrm>
                    <a:off x="2220473" y="11636260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98" name="Google Shape;195;p19">
                      <a:extLst>
                        <a:ext uri="{FF2B5EF4-FFF2-40B4-BE49-F238E27FC236}">
                          <a16:creationId xmlns:a16="http://schemas.microsoft.com/office/drawing/2014/main" id="{0F95B204-DC37-49C2-A0C1-AF9B4458BB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99" name="图形 501">
                      <a:extLst>
                        <a:ext uri="{FF2B5EF4-FFF2-40B4-BE49-F238E27FC236}">
                          <a16:creationId xmlns:a16="http://schemas.microsoft.com/office/drawing/2014/main" id="{F7901680-5A68-4B48-AC03-C6D5F6BCE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92" name="组合 91">
                    <a:extLst>
                      <a:ext uri="{FF2B5EF4-FFF2-40B4-BE49-F238E27FC236}">
                        <a16:creationId xmlns:a16="http://schemas.microsoft.com/office/drawing/2014/main" id="{D829F67E-A26C-4B9C-8C32-C170BCC6F396}"/>
                      </a:ext>
                    </a:extLst>
                  </p:cNvPr>
                  <p:cNvGrpSpPr/>
                  <p:nvPr/>
                </p:nvGrpSpPr>
                <p:grpSpPr>
                  <a:xfrm>
                    <a:off x="1313871" y="11686906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96" name="Google Shape;195;p19">
                      <a:extLst>
                        <a:ext uri="{FF2B5EF4-FFF2-40B4-BE49-F238E27FC236}">
                          <a16:creationId xmlns:a16="http://schemas.microsoft.com/office/drawing/2014/main" id="{2BC82EB5-A798-4746-A9EE-29A6D0EEC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97" name="图形 501">
                      <a:extLst>
                        <a:ext uri="{FF2B5EF4-FFF2-40B4-BE49-F238E27FC236}">
                          <a16:creationId xmlns:a16="http://schemas.microsoft.com/office/drawing/2014/main" id="{49BD7745-6927-4F37-BD32-053623CF3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93" name="组合 92">
                    <a:extLst>
                      <a:ext uri="{FF2B5EF4-FFF2-40B4-BE49-F238E27FC236}">
                        <a16:creationId xmlns:a16="http://schemas.microsoft.com/office/drawing/2014/main" id="{FB4771C1-2DEE-42DE-B77F-E4E64A941535}"/>
                      </a:ext>
                    </a:extLst>
                  </p:cNvPr>
                  <p:cNvGrpSpPr/>
                  <p:nvPr/>
                </p:nvGrpSpPr>
                <p:grpSpPr>
                  <a:xfrm rot="20342186">
                    <a:off x="1547200" y="11132362"/>
                    <a:ext cx="180000" cy="180000"/>
                    <a:chOff x="2018500" y="11338770"/>
                    <a:chExt cx="180000" cy="180000"/>
                  </a:xfrm>
                </p:grpSpPr>
                <p:sp>
                  <p:nvSpPr>
                    <p:cNvPr id="94" name="Google Shape;195;p19">
                      <a:extLst>
                        <a:ext uri="{FF2B5EF4-FFF2-40B4-BE49-F238E27FC236}">
                          <a16:creationId xmlns:a16="http://schemas.microsoft.com/office/drawing/2014/main" id="{6175D7E7-4442-4897-B204-D372CE36F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8500" y="11338770"/>
                      <a:ext cx="180000" cy="180000"/>
                    </a:xfrm>
                    <a:prstGeom prst="ellipse">
                      <a:avLst/>
                    </a:prstGeom>
                    <a:noFill/>
                    <a:ln w="19050" cap="flat" cmpd="sng">
                      <a:solidFill>
                        <a:srgbClr val="4A55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250" tIns="108250" rIns="108250" bIns="108250" anchor="ctr" anchorCtr="0">
                      <a:noAutofit/>
                    </a:bodyPr>
                    <a:lstStyle/>
                    <a:p>
                      <a:pPr algn="ctr"/>
                      <a:endParaRPr sz="2199">
                        <a:solidFill>
                          <a:srgbClr val="666666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95" name="图形 501">
                      <a:extLst>
                        <a:ext uri="{FF2B5EF4-FFF2-40B4-BE49-F238E27FC236}">
                          <a16:creationId xmlns:a16="http://schemas.microsoft.com/office/drawing/2014/main" id="{D66E2717-5BCA-4293-AC96-3E67D31EF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793" y="11365807"/>
                      <a:ext cx="126000" cy="126000"/>
                    </a:xfrm>
                    <a:custGeom>
                      <a:avLst/>
                      <a:gdLst>
                        <a:gd name="connsiteX0" fmla="*/ 103819 w 207641"/>
                        <a:gd name="connsiteY0" fmla="*/ 0 h 207641"/>
                        <a:gd name="connsiteX1" fmla="*/ 0 w 207641"/>
                        <a:gd name="connsiteY1" fmla="*/ 103823 h 207641"/>
                        <a:gd name="connsiteX2" fmla="*/ 103819 w 207641"/>
                        <a:gd name="connsiteY2" fmla="*/ 207641 h 207641"/>
                        <a:gd name="connsiteX3" fmla="*/ 207641 w 207641"/>
                        <a:gd name="connsiteY3" fmla="*/ 103823 h 207641"/>
                        <a:gd name="connsiteX4" fmla="*/ 103819 w 207641"/>
                        <a:gd name="connsiteY4" fmla="*/ 0 h 207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641" h="207641">
                          <a:moveTo>
                            <a:pt x="103819" y="0"/>
                          </a:moveTo>
                          <a:cubicBezTo>
                            <a:pt x="46572" y="0"/>
                            <a:pt x="0" y="46576"/>
                            <a:pt x="0" y="103823"/>
                          </a:cubicBezTo>
                          <a:cubicBezTo>
                            <a:pt x="0" y="161069"/>
                            <a:pt x="46572" y="207641"/>
                            <a:pt x="103819" y="207641"/>
                          </a:cubicBezTo>
                          <a:cubicBezTo>
                            <a:pt x="161066" y="207641"/>
                            <a:pt x="207641" y="161069"/>
                            <a:pt x="207641" y="103823"/>
                          </a:cubicBezTo>
                          <a:cubicBezTo>
                            <a:pt x="207641" y="46576"/>
                            <a:pt x="161066" y="0"/>
                            <a:pt x="103819" y="0"/>
                          </a:cubicBez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18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  <p:pic>
              <p:nvPicPr>
                <p:cNvPr id="110" name="图片 109">
                  <a:extLst>
                    <a:ext uri="{FF2B5EF4-FFF2-40B4-BE49-F238E27FC236}">
                      <a16:creationId xmlns:a16="http://schemas.microsoft.com/office/drawing/2014/main" id="{FCA6A46F-B41E-495C-B619-1CEA3AD8A3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80351" y="3796743"/>
                  <a:ext cx="394856" cy="394856"/>
                </a:xfrm>
                <a:prstGeom prst="rect">
                  <a:avLst/>
                </a:prstGeom>
              </p:spPr>
            </p:pic>
            <p:sp>
              <p:nvSpPr>
                <p:cNvPr id="111" name="箭头: 右 110">
                  <a:extLst>
                    <a:ext uri="{FF2B5EF4-FFF2-40B4-BE49-F238E27FC236}">
                      <a16:creationId xmlns:a16="http://schemas.microsoft.com/office/drawing/2014/main" id="{4694A907-D01B-4FE2-AD55-FDA08C8E390E}"/>
                    </a:ext>
                  </a:extLst>
                </p:cNvPr>
                <p:cNvSpPr/>
                <p:nvPr/>
              </p:nvSpPr>
              <p:spPr>
                <a:xfrm>
                  <a:off x="5150236" y="4232651"/>
                  <a:ext cx="455085" cy="119155"/>
                </a:xfrm>
                <a:prstGeom prst="rightArrow">
                  <a:avLst>
                    <a:gd name="adj1" fmla="val 29034"/>
                    <a:gd name="adj2" fmla="val 77887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453AF8F0-61E5-4CA2-A99E-0242E60193A7}"/>
                    </a:ext>
                  </a:extLst>
                </p:cNvPr>
                <p:cNvSpPr txBox="1"/>
                <p:nvPr/>
              </p:nvSpPr>
              <p:spPr>
                <a:xfrm>
                  <a:off x="5704635" y="5310634"/>
                  <a:ext cx="1347476" cy="2654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solidFill>
                        <a:srgbClr val="0065BD"/>
                      </a:solidFill>
                      <a:cs typeface="+mn-ea"/>
                      <a:sym typeface="+mn-lt"/>
                    </a:rPr>
                    <a:t>(b) Indirect attack</a:t>
                  </a:r>
                  <a:endParaRPr lang="zh-CN" altLang="en-US" sz="1200"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114" name="组合 113">
                  <a:extLst>
                    <a:ext uri="{FF2B5EF4-FFF2-40B4-BE49-F238E27FC236}">
                      <a16:creationId xmlns:a16="http://schemas.microsoft.com/office/drawing/2014/main" id="{D03F10D9-CA00-4FE7-93B7-62012C44877B}"/>
                    </a:ext>
                  </a:extLst>
                </p:cNvPr>
                <p:cNvGrpSpPr/>
                <p:nvPr/>
              </p:nvGrpSpPr>
              <p:grpSpPr>
                <a:xfrm>
                  <a:off x="4263886" y="4782132"/>
                  <a:ext cx="180000" cy="180000"/>
                  <a:chOff x="3937374" y="12423705"/>
                  <a:chExt cx="180000" cy="180000"/>
                </a:xfrm>
              </p:grpSpPr>
              <p:sp>
                <p:nvSpPr>
                  <p:cNvPr id="115" name="Google Shape;195;p19">
                    <a:extLst>
                      <a:ext uri="{FF2B5EF4-FFF2-40B4-BE49-F238E27FC236}">
                        <a16:creationId xmlns:a16="http://schemas.microsoft.com/office/drawing/2014/main" id="{B057B728-56CA-4315-BCC0-2B583C41E1AF}"/>
                      </a:ext>
                    </a:extLst>
                  </p:cNvPr>
                  <p:cNvSpPr/>
                  <p:nvPr/>
                </p:nvSpPr>
                <p:spPr>
                  <a:xfrm rot="20754809">
                    <a:off x="3937374" y="12423705"/>
                    <a:ext cx="180000" cy="180000"/>
                  </a:xfrm>
                  <a:prstGeom prst="ellipse">
                    <a:avLst/>
                  </a:prstGeom>
                  <a:noFill/>
                  <a:ln w="2857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08250" tIns="108250" rIns="108250" bIns="108250" anchor="ctr" anchorCtr="0">
                    <a:noAutofit/>
                  </a:bodyPr>
                  <a:lstStyle/>
                  <a:p>
                    <a:pPr algn="ctr"/>
                    <a:endParaRPr sz="2199">
                      <a:solidFill>
                        <a:srgbClr val="666666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6" name="图形 501">
                    <a:extLst>
                      <a:ext uri="{FF2B5EF4-FFF2-40B4-BE49-F238E27FC236}">
                        <a16:creationId xmlns:a16="http://schemas.microsoft.com/office/drawing/2014/main" id="{FF07DA11-4BFD-4C83-AD79-27C3747A49C0}"/>
                      </a:ext>
                    </a:extLst>
                  </p:cNvPr>
                  <p:cNvSpPr/>
                  <p:nvPr/>
                </p:nvSpPr>
                <p:spPr>
                  <a:xfrm rot="20754809">
                    <a:off x="3963697" y="12450913"/>
                    <a:ext cx="126000" cy="126000"/>
                  </a:xfrm>
                  <a:custGeom>
                    <a:avLst/>
                    <a:gdLst>
                      <a:gd name="connsiteX0" fmla="*/ 103819 w 207641"/>
                      <a:gd name="connsiteY0" fmla="*/ 0 h 207641"/>
                      <a:gd name="connsiteX1" fmla="*/ 0 w 207641"/>
                      <a:gd name="connsiteY1" fmla="*/ 103823 h 207641"/>
                      <a:gd name="connsiteX2" fmla="*/ 103819 w 207641"/>
                      <a:gd name="connsiteY2" fmla="*/ 207641 h 207641"/>
                      <a:gd name="connsiteX3" fmla="*/ 207641 w 207641"/>
                      <a:gd name="connsiteY3" fmla="*/ 103823 h 207641"/>
                      <a:gd name="connsiteX4" fmla="*/ 103819 w 207641"/>
                      <a:gd name="connsiteY4" fmla="*/ 0 h 207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641" h="207641">
                        <a:moveTo>
                          <a:pt x="103819" y="0"/>
                        </a:moveTo>
                        <a:cubicBezTo>
                          <a:pt x="46572" y="0"/>
                          <a:pt x="0" y="46576"/>
                          <a:pt x="0" y="103823"/>
                        </a:cubicBezTo>
                        <a:cubicBezTo>
                          <a:pt x="0" y="161069"/>
                          <a:pt x="46572" y="207641"/>
                          <a:pt x="103819" y="207641"/>
                        </a:cubicBezTo>
                        <a:cubicBezTo>
                          <a:pt x="161066" y="207641"/>
                          <a:pt x="207641" y="161069"/>
                          <a:pt x="207641" y="103823"/>
                        </a:cubicBezTo>
                        <a:cubicBezTo>
                          <a:pt x="207641" y="46576"/>
                          <a:pt x="161066" y="0"/>
                          <a:pt x="103819" y="0"/>
                        </a:cubicBezTo>
                        <a:close/>
                      </a:path>
                    </a:pathLst>
                  </a:custGeom>
                  <a:solidFill>
                    <a:srgbClr val="DFDFDF"/>
                  </a:solidFill>
                  <a:ln w="18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18B12429-29E3-4B02-A683-59208B077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7231" y="5124299"/>
                  <a:ext cx="22232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0EB5C9C3-A780-4F7D-B381-B733FAECA3A0}"/>
                    </a:ext>
                  </a:extLst>
                </p:cNvPr>
                <p:cNvSpPr txBox="1"/>
                <p:nvPr/>
              </p:nvSpPr>
              <p:spPr>
                <a:xfrm>
                  <a:off x="4232399" y="5000947"/>
                  <a:ext cx="1347476" cy="2433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50" dirty="0">
                      <a:cs typeface="+mn-ea"/>
                      <a:sym typeface="+mn-lt"/>
                    </a:rPr>
                    <a:t>Injected edge</a:t>
                  </a:r>
                  <a:endParaRPr lang="zh-CN" altLang="en-US" sz="1050" dirty="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4A74F451-2961-4B5F-A028-7909000A6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7231" y="5329351"/>
                  <a:ext cx="222322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E6FA0D47-04EB-49B0-BD4D-AEFA9A4AF652}"/>
                    </a:ext>
                  </a:extLst>
                </p:cNvPr>
                <p:cNvSpPr txBox="1"/>
                <p:nvPr/>
              </p:nvSpPr>
              <p:spPr>
                <a:xfrm>
                  <a:off x="4265728" y="5208804"/>
                  <a:ext cx="1347476" cy="2433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50" dirty="0">
                      <a:cs typeface="+mn-ea"/>
                      <a:sym typeface="+mn-lt"/>
                    </a:rPr>
                    <a:t>Removed edge</a:t>
                  </a:r>
                  <a:endParaRPr lang="zh-CN" altLang="en-US" sz="1050" dirty="0">
                    <a:cs typeface="+mn-ea"/>
                    <a:sym typeface="+mn-lt"/>
                  </a:endParaRPr>
                </a:p>
              </p:txBody>
            </p:sp>
            <p:pic>
              <p:nvPicPr>
                <p:cNvPr id="121" name="图形 120">
                  <a:extLst>
                    <a:ext uri="{FF2B5EF4-FFF2-40B4-BE49-F238E27FC236}">
                      <a16:creationId xmlns:a16="http://schemas.microsoft.com/office/drawing/2014/main" id="{5D4A2C0D-6C44-43F1-A884-7FB4B34C92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8016094">
                  <a:off x="4280471" y="5285975"/>
                  <a:ext cx="194624" cy="194624"/>
                </a:xfrm>
                <a:prstGeom prst="rect">
                  <a:avLst/>
                </a:prstGeom>
              </p:spPr>
            </p:pic>
          </p:grp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A511C656-9746-44BF-8D55-31186D4B6014}"/>
                  </a:ext>
                </a:extLst>
              </p:cNvPr>
              <p:cNvSpPr txBox="1"/>
              <p:nvPr/>
            </p:nvSpPr>
            <p:spPr>
              <a:xfrm>
                <a:off x="6650744" y="2982343"/>
                <a:ext cx="1347476" cy="265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rgbClr val="0065BD"/>
                    </a:solidFill>
                    <a:cs typeface="+mn-ea"/>
                    <a:sym typeface="+mn-lt"/>
                  </a:rPr>
                  <a:t>(a) Direct attack</a:t>
                </a:r>
                <a:endParaRPr lang="zh-CN" altLang="en-US" sz="12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5F402A36-3B93-4493-A811-1DDCCB6D1F1D}"/>
                </a:ext>
              </a:extLst>
            </p:cNvPr>
            <p:cNvSpPr txBox="1"/>
            <p:nvPr/>
          </p:nvSpPr>
          <p:spPr>
            <a:xfrm>
              <a:off x="894591" y="2810051"/>
              <a:ext cx="14403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cs typeface="+mn-ea"/>
                  <a:sym typeface="+mn-lt"/>
                </a:rPr>
                <a:t>Targeted node</a:t>
              </a:r>
              <a:endParaRPr lang="zh-CN" altLang="en-US" sz="1050" dirty="0">
                <a:cs typeface="+mn-ea"/>
                <a:sym typeface="+mn-lt"/>
              </a:endParaRPr>
            </a:p>
          </p:txBody>
        </p: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EC915E7C-CEAE-4CA8-BB27-E810822E0E11}"/>
                </a:ext>
              </a:extLst>
            </p:cNvPr>
            <p:cNvCxnSpPr>
              <a:cxnSpLocks/>
              <a:stCxn id="98" idx="0"/>
              <a:endCxn id="102" idx="3"/>
            </p:cNvCxnSpPr>
            <p:nvPr/>
          </p:nvCxnSpPr>
          <p:spPr>
            <a:xfrm flipV="1">
              <a:off x="3455323" y="2853887"/>
              <a:ext cx="88449" cy="1868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41651658-474E-4C52-A3BC-B8445CCE55AF}"/>
                </a:ext>
              </a:extLst>
            </p:cNvPr>
            <p:cNvCxnSpPr>
              <a:cxnSpLocks/>
              <a:stCxn id="33" idx="0"/>
              <a:endCxn id="37" idx="3"/>
            </p:cNvCxnSpPr>
            <p:nvPr/>
          </p:nvCxnSpPr>
          <p:spPr>
            <a:xfrm flipV="1">
              <a:off x="3455323" y="1468438"/>
              <a:ext cx="88449" cy="1868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FFB339C7-1ADE-4536-8D78-2B415929C3C6}"/>
                </a:ext>
              </a:extLst>
            </p:cNvPr>
            <p:cNvCxnSpPr>
              <a:cxnSpLocks/>
              <a:stCxn id="66" idx="0"/>
              <a:endCxn id="70" idx="3"/>
            </p:cNvCxnSpPr>
            <p:nvPr/>
          </p:nvCxnSpPr>
          <p:spPr>
            <a:xfrm flipV="1">
              <a:off x="1577222" y="2229130"/>
              <a:ext cx="88449" cy="1868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89434716-52DF-4ED0-A42A-DA11C9BD7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591500">
              <a:off x="3216956" y="1498584"/>
              <a:ext cx="203111" cy="208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1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Empirical Analysis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B7CA43E3-494C-4CEF-8FDB-9D702AF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25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D47B0C-99E8-4E1F-A1AB-F3397A6FFB93}"/>
              </a:ext>
            </a:extLst>
          </p:cNvPr>
          <p:cNvSpPr txBox="1"/>
          <p:nvPr/>
        </p:nvSpPr>
        <p:spPr>
          <a:xfrm>
            <a:off x="451903" y="4575891"/>
            <a:ext cx="8284674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Most nodes can be successfully attacked by modifying only one edge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Injecting an edge </a:t>
            </a:r>
            <a:r>
              <a:rPr lang="en-US" altLang="zh-CN" dirty="0">
                <a:cs typeface="+mn-ea"/>
                <a:sym typeface="+mn-lt"/>
              </a:rPr>
              <a:t>can attack more nodes than deleting one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Attackers tend to 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add edges</a:t>
            </a:r>
            <a:r>
              <a:rPr lang="en-US" altLang="zh-CN" dirty="0">
                <a:cs typeface="+mn-ea"/>
                <a:sym typeface="+mn-lt"/>
              </a:rPr>
              <a:t> rather than remove them and reduce the purity of nodes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D3FD5-8ACE-4458-956B-4AE47DA1C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3" y="1157692"/>
            <a:ext cx="3368832" cy="19900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33E015-406A-464F-BAF6-79557EE4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177" y="3180127"/>
            <a:ext cx="4810125" cy="10462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B65D7DB-4186-4A07-8A2D-C8759C368ED5}"/>
              </a:ext>
            </a:extLst>
          </p:cNvPr>
          <p:cNvSpPr txBox="1"/>
          <p:nvPr/>
        </p:nvSpPr>
        <p:spPr>
          <a:xfrm>
            <a:off x="2678362" y="4258817"/>
            <a:ext cx="4284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0" u="none" strike="noStrike" baseline="0" dirty="0">
                <a:cs typeface="+mn-ea"/>
                <a:sym typeface="+mn-lt"/>
              </a:rPr>
              <a:t>Table: </a:t>
            </a:r>
            <a:r>
              <a:rPr lang="en-US" altLang="zh-CN" sz="1200" b="0" i="0" u="none" strike="noStrike" baseline="0" dirty="0">
                <a:cs typeface="+mn-ea"/>
                <a:sym typeface="+mn-lt"/>
              </a:rPr>
              <a:t>The percentage (%) of successfully attacked nodes</a:t>
            </a:r>
            <a:endParaRPr lang="zh-CN" altLang="en-US" sz="1200" dirty="0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9190BD-7DA4-4F90-AD6E-19EC583E6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r="6074"/>
          <a:stretch/>
        </p:blipFill>
        <p:spPr>
          <a:xfrm>
            <a:off x="4371675" y="1258171"/>
            <a:ext cx="4419172" cy="1789043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D03C205-82D8-40E5-A9E3-45778CB7CBA8}"/>
              </a:ext>
            </a:extLst>
          </p:cNvPr>
          <p:cNvSpPr/>
          <p:nvPr/>
        </p:nvSpPr>
        <p:spPr>
          <a:xfrm>
            <a:off x="2189177" y="1258171"/>
            <a:ext cx="489185" cy="1743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14E8E12-AC37-4E27-878F-7149B9313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r="6074"/>
          <a:stretch/>
        </p:blipFill>
        <p:spPr>
          <a:xfrm>
            <a:off x="1615885" y="4339031"/>
            <a:ext cx="5912229" cy="23934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Robustness Analysis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B7CA43E3-494C-4CEF-8FDB-9D702AF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26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4A657D-3FBA-4D5C-A44C-18A58D0C2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828" y="2153502"/>
            <a:ext cx="6259571" cy="944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98">
                <a:extLst>
                  <a:ext uri="{FF2B5EF4-FFF2-40B4-BE49-F238E27FC236}">
                    <a16:creationId xmlns:a16="http://schemas.microsoft.com/office/drawing/2014/main" id="{2F5CEE55-2CF0-452D-A0EE-90696948A12C}"/>
                  </a:ext>
                </a:extLst>
              </p:cNvPr>
              <p:cNvSpPr txBox="1"/>
              <p:nvPr/>
            </p:nvSpPr>
            <p:spPr>
              <a:xfrm>
                <a:off x="555462" y="1265138"/>
                <a:ext cx="7194078" cy="48622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234950" indent="-22225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2000"/>
                  </a:lnSpc>
                  <a:buFont typeface="Wingdings" panose="05000000000000000000" pitchFamily="2" charset="2"/>
                  <a:buChar char=""/>
                </a:pPr>
                <a:r>
                  <a:rPr lang="en-US" altLang="zh-CN" sz="1600" b="1" dirty="0">
                    <a:latin typeface="+mn-lt"/>
                    <a:cs typeface="+mn-ea"/>
                    <a:sym typeface="+mn-lt"/>
                  </a:rPr>
                  <a:t>Definition: </a:t>
                </a:r>
                <a:r>
                  <a:rPr lang="en-US" altLang="zh-CN" sz="1600" b="1" dirty="0">
                    <a:solidFill>
                      <a:srgbClr val="1F487B"/>
                    </a:solidFill>
                    <a:latin typeface="+mn-lt"/>
                    <a:cs typeface="+mn-ea"/>
                    <a:sym typeface="+mn-lt"/>
                  </a:rPr>
                  <a:t>Breakdown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ϵ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(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𝑓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   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+mn-lt"/>
                    <a:cs typeface="+mn-ea"/>
                    <a:sym typeface="+mn-lt"/>
                  </a:rPr>
                  <a:t> is defined as the smallest contamination fraction under which the aggregation function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𝑓</m:t>
                    </m:r>
                  </m:oMath>
                </a14:m>
                <a:r>
                  <a:rPr lang="en-US" altLang="zh-CN" sz="1600" dirty="0">
                    <a:latin typeface="+mn-lt"/>
                    <a:cs typeface="+mn-ea"/>
                    <a:sym typeface="+mn-lt"/>
                  </a:rPr>
                  <a:t> breaks down: </a:t>
                </a:r>
                <a:r>
                  <a:rPr lang="zh-CN" altLang="en-US" sz="1600" dirty="0">
                    <a:latin typeface="+mn-lt"/>
                    <a:cs typeface="+mn-ea"/>
                    <a:sym typeface="+mn-lt"/>
                  </a:rPr>
                  <a:t> </a:t>
                </a:r>
                <a:endParaRPr lang="en-US" altLang="zh-CN" sz="1600" dirty="0">
                  <a:latin typeface="+mn-lt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9" name="object 998">
                <a:extLst>
                  <a:ext uri="{FF2B5EF4-FFF2-40B4-BE49-F238E27FC236}">
                    <a16:creationId xmlns:a16="http://schemas.microsoft.com/office/drawing/2014/main" id="{2F5CEE55-2CF0-452D-A0EE-90696948A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2" y="1265138"/>
                <a:ext cx="7194078" cy="486223"/>
              </a:xfrm>
              <a:prstGeom prst="rect">
                <a:avLst/>
              </a:prstGeom>
              <a:blipFill>
                <a:blip r:embed="rId5"/>
                <a:stretch>
                  <a:fillRect l="-1441" t="-15190" r="-593" b="-25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331ADF5F-1A6F-44A0-9952-1DC818DA9B18}"/>
              </a:ext>
            </a:extLst>
          </p:cNvPr>
          <p:cNvGrpSpPr/>
          <p:nvPr/>
        </p:nvGrpSpPr>
        <p:grpSpPr>
          <a:xfrm>
            <a:off x="6753040" y="3186365"/>
            <a:ext cx="2503023" cy="628037"/>
            <a:chOff x="11126676" y="3716121"/>
            <a:chExt cx="2503023" cy="62803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C9E76C2-3BE4-4F67-A011-1019A9A2D225}"/>
                </a:ext>
              </a:extLst>
            </p:cNvPr>
            <p:cNvGrpSpPr/>
            <p:nvPr/>
          </p:nvGrpSpPr>
          <p:grpSpPr>
            <a:xfrm>
              <a:off x="11126676" y="4005604"/>
              <a:ext cx="2214673" cy="338554"/>
              <a:chOff x="10184044" y="4141684"/>
              <a:chExt cx="2214673" cy="338554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9BDAA3D-4E0D-47E2-95D1-F2974B2C641A}"/>
                  </a:ext>
                </a:extLst>
              </p:cNvPr>
              <p:cNvSpPr txBox="1"/>
              <p:nvPr/>
            </p:nvSpPr>
            <p:spPr>
              <a:xfrm>
                <a:off x="10184044" y="4141684"/>
                <a:ext cx="22146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i="0" u="none" strike="noStrike" baseline="0" dirty="0">
                    <a:cs typeface="+mn-ea"/>
                    <a:sym typeface="+mn-lt"/>
                  </a:rPr>
                  <a:t>      perturbation set</a:t>
                </a:r>
                <a:endParaRPr lang="zh-CN" altLang="en-US" sz="1600" dirty="0">
                  <a:cs typeface="+mn-ea"/>
                  <a:sym typeface="+mn-lt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9D5507C2-237D-4EBB-ADDE-BF0BAFF58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3806" y="4210253"/>
                <a:ext cx="268588" cy="244171"/>
              </a:xfrm>
              <a:prstGeom prst="rect">
                <a:avLst/>
              </a:prstGeom>
            </p:spPr>
          </p:pic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6AE5E21-5BFE-4193-8DBB-67A025A769A9}"/>
                </a:ext>
              </a:extLst>
            </p:cNvPr>
            <p:cNvGrpSpPr/>
            <p:nvPr/>
          </p:nvGrpSpPr>
          <p:grpSpPr>
            <a:xfrm>
              <a:off x="11146438" y="3716121"/>
              <a:ext cx="2483261" cy="338554"/>
              <a:chOff x="10203806" y="3852201"/>
              <a:chExt cx="2483261" cy="338554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AC8F902-A244-411D-BB6B-4CA0274C0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03806" y="3928329"/>
                <a:ext cx="268588" cy="230218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C386E86-79D0-4467-930B-F8FADDEE5809}"/>
                  </a:ext>
                </a:extLst>
              </p:cNvPr>
              <p:cNvSpPr txBox="1"/>
              <p:nvPr/>
            </p:nvSpPr>
            <p:spPr>
              <a:xfrm>
                <a:off x="10472394" y="3852201"/>
                <a:ext cx="22146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i="0" u="none" strike="noStrike" baseline="0" dirty="0">
                    <a:cs typeface="+mn-ea"/>
                    <a:sym typeface="+mn-lt"/>
                  </a:rPr>
                  <a:t>input nodes set</a:t>
                </a:r>
                <a:endParaRPr lang="zh-CN" altLang="en-US" sz="1600" dirty="0">
                  <a:cs typeface="+mn-ea"/>
                  <a:sym typeface="+mn-lt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998">
                <a:extLst>
                  <a:ext uri="{FF2B5EF4-FFF2-40B4-BE49-F238E27FC236}">
                    <a16:creationId xmlns:a16="http://schemas.microsoft.com/office/drawing/2014/main" id="{7ECD70CB-9826-4430-9C90-1FE72ED1E46F}"/>
                  </a:ext>
                </a:extLst>
              </p:cNvPr>
              <p:cNvSpPr txBox="1"/>
              <p:nvPr/>
            </p:nvSpPr>
            <p:spPr>
              <a:xfrm>
                <a:off x="555462" y="3342326"/>
                <a:ext cx="7194078" cy="106234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234950" indent="-22225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"/>
                </a:pPr>
                <a:r>
                  <a:rPr lang="en-US" altLang="zh-CN" sz="1600" dirty="0">
                    <a:latin typeface="+mn-lt"/>
                    <a:cs typeface="+mn-ea"/>
                    <a:sym typeface="+mn-lt"/>
                  </a:rPr>
                  <a:t>The smallest value of breakdown point is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"/>
                </a:pPr>
                <a:r>
                  <a:rPr lang="en-US" altLang="zh-CN" sz="1600" dirty="0">
                    <a:latin typeface="+mn-lt"/>
                    <a:cs typeface="+mn-ea"/>
                    <a:sym typeface="+mn-lt"/>
                  </a:rPr>
                  <a:t>The value of the breakdown point can not exceed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1/2</m:t>
                    </m:r>
                  </m:oMath>
                </a14:m>
                <a:endParaRPr lang="en-US" altLang="zh-CN" sz="1600" dirty="0">
                  <a:latin typeface="+mn-lt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"/>
                </a:pPr>
                <a:r>
                  <a:rPr lang="en-US" altLang="zh-CN" sz="1600" dirty="0">
                    <a:latin typeface="+mn-lt"/>
                    <a:cs typeface="+mn-ea"/>
                    <a:sym typeface="+mn-lt"/>
                  </a:rPr>
                  <a:t>The breakdown point is achieved by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  <a:cs typeface="+mn-ea"/>
                    <a:sym typeface="+mn-lt"/>
                  </a:rPr>
                  <a:t>Injecting nodes</a:t>
                </a:r>
                <a:endParaRPr lang="en-US" altLang="zh-CN" sz="1600" dirty="0">
                  <a:latin typeface="+mn-lt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7" name="object 998">
                <a:extLst>
                  <a:ext uri="{FF2B5EF4-FFF2-40B4-BE49-F238E27FC236}">
                    <a16:creationId xmlns:a16="http://schemas.microsoft.com/office/drawing/2014/main" id="{7ECD70CB-9826-4430-9C90-1FE72ED1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2" y="3342326"/>
                <a:ext cx="7194078" cy="1062342"/>
              </a:xfrm>
              <a:prstGeom prst="rect">
                <a:avLst/>
              </a:prstGeom>
              <a:blipFill>
                <a:blip r:embed="rId8"/>
                <a:stretch>
                  <a:fillRect l="-1441" b="-10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0E91AD6E-D067-48EF-95FB-BFBD14E7D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21" y="1289113"/>
            <a:ext cx="239440" cy="2052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B23660-8614-4DE7-B874-FC8DF1ECE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6280" y="3436620"/>
            <a:ext cx="1030847" cy="24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5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AAA38A1-DEAA-4225-8E71-052E2E012459}"/>
              </a:ext>
            </a:extLst>
          </p:cNvPr>
          <p:cNvSpPr/>
          <p:nvPr/>
        </p:nvSpPr>
        <p:spPr>
          <a:xfrm>
            <a:off x="3853544" y="4468312"/>
            <a:ext cx="1647372" cy="999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F9765C-421E-4C32-8F1F-A85063D400E4}"/>
              </a:ext>
            </a:extLst>
          </p:cNvPr>
          <p:cNvSpPr/>
          <p:nvPr/>
        </p:nvSpPr>
        <p:spPr>
          <a:xfrm>
            <a:off x="1995714" y="4455886"/>
            <a:ext cx="1647372" cy="999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Our Argument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7A842F4F-1403-48B5-9774-8BF554A0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27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F11A43-5603-4BCB-9532-EADE06EA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66" y="2119179"/>
            <a:ext cx="6508769" cy="15364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127F9D-CB9E-4718-A13E-FDC52A00F2E6}"/>
              </a:ext>
            </a:extLst>
          </p:cNvPr>
          <p:cNvSpPr txBox="1"/>
          <p:nvPr/>
        </p:nvSpPr>
        <p:spPr>
          <a:xfrm>
            <a:off x="771525" y="1285054"/>
            <a:ext cx="638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dirty="0">
                <a:cs typeface="+mn-ea"/>
                <a:sym typeface="+mn-lt"/>
              </a:rPr>
              <a:t>The </a:t>
            </a: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non-robust aggregation function </a:t>
            </a:r>
            <a:r>
              <a:rPr lang="en-US" altLang="zh-CN" sz="2000" dirty="0">
                <a:cs typeface="+mn-ea"/>
                <a:sym typeface="+mn-lt"/>
              </a:rPr>
              <a:t>leads to structural vulnerability of GCNs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1B5753-8F84-4C36-8665-6E69C1F56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53" y="4613455"/>
            <a:ext cx="4110514" cy="84162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F3E8A9B-B80C-4D5E-867F-AB42DB88A115}"/>
              </a:ext>
            </a:extLst>
          </p:cNvPr>
          <p:cNvGrpSpPr/>
          <p:nvPr/>
        </p:nvGrpSpPr>
        <p:grpSpPr>
          <a:xfrm>
            <a:off x="5838824" y="4634943"/>
            <a:ext cx="2885169" cy="572912"/>
            <a:chOff x="5506023" y="4709822"/>
            <a:chExt cx="2920022" cy="57291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4BF2A82-D0B8-4414-8F35-0CD337D59FFC}"/>
                </a:ext>
              </a:extLst>
            </p:cNvPr>
            <p:cNvSpPr/>
            <p:nvPr/>
          </p:nvSpPr>
          <p:spPr>
            <a:xfrm>
              <a:off x="5506023" y="4709822"/>
              <a:ext cx="2920022" cy="572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76C01E5-754D-459F-8812-B6DDFC0CC18D}"/>
                </a:ext>
              </a:extLst>
            </p:cNvPr>
            <p:cNvSpPr txBox="1"/>
            <p:nvPr/>
          </p:nvSpPr>
          <p:spPr>
            <a:xfrm>
              <a:off x="5592783" y="4813012"/>
              <a:ext cx="2619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0" i="0" u="none" strike="noStrike" baseline="0" dirty="0">
                  <a:cs typeface="+mn-ea"/>
                  <a:sym typeface="+mn-lt"/>
                </a:rPr>
                <a:t>breakdown point =</a:t>
              </a:r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9EB2563-17A9-403C-B9D8-661116BB8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8707" y="4709822"/>
              <a:ext cx="757160" cy="483294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9EAFFB4-C77A-4E6C-B074-20A495E0702E}"/>
              </a:ext>
            </a:extLst>
          </p:cNvPr>
          <p:cNvSpPr txBox="1"/>
          <p:nvPr/>
        </p:nvSpPr>
        <p:spPr>
          <a:xfrm>
            <a:off x="771525" y="5669526"/>
            <a:ext cx="638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dirty="0">
                <a:cs typeface="+mn-ea"/>
                <a:sym typeface="+mn-lt"/>
              </a:rPr>
              <a:t>The output of GCNs can be easily changed by</a:t>
            </a:r>
            <a:r>
              <a:rPr lang="en-US" altLang="zh-CN" sz="2000" dirty="0">
                <a:solidFill>
                  <a:srgbClr val="C00000"/>
                </a:solidFill>
                <a:cs typeface="+mn-ea"/>
                <a:sym typeface="+mn-lt"/>
              </a:rPr>
              <a:t> injecting a node with extreme value as feature</a:t>
            </a:r>
            <a:endParaRPr lang="zh-CN" altLang="en-US" sz="20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乘号 4">
            <a:extLst>
              <a:ext uri="{FF2B5EF4-FFF2-40B4-BE49-F238E27FC236}">
                <a16:creationId xmlns:a16="http://schemas.microsoft.com/office/drawing/2014/main" id="{E69607F0-6BD3-41ED-809B-39199BFE05BE}"/>
              </a:ext>
            </a:extLst>
          </p:cNvPr>
          <p:cNvSpPr/>
          <p:nvPr/>
        </p:nvSpPr>
        <p:spPr>
          <a:xfrm>
            <a:off x="3888166" y="4031976"/>
            <a:ext cx="412281" cy="43633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DA4673E6-CA87-40E7-83E3-2DED690FDE40}"/>
              </a:ext>
            </a:extLst>
          </p:cNvPr>
          <p:cNvSpPr/>
          <p:nvPr/>
        </p:nvSpPr>
        <p:spPr>
          <a:xfrm>
            <a:off x="1995714" y="4100603"/>
            <a:ext cx="283936" cy="281681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D44638-9675-4890-948F-76825F5FE184}"/>
              </a:ext>
            </a:extLst>
          </p:cNvPr>
          <p:cNvSpPr txBox="1"/>
          <p:nvPr/>
        </p:nvSpPr>
        <p:spPr>
          <a:xfrm>
            <a:off x="2314272" y="407412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Benign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A1ED60-B312-4658-9B3B-608AEED88D3C}"/>
              </a:ext>
            </a:extLst>
          </p:cNvPr>
          <p:cNvSpPr txBox="1"/>
          <p:nvPr/>
        </p:nvSpPr>
        <p:spPr>
          <a:xfrm>
            <a:off x="4335069" y="405677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Vicious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142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FBD752-F7F2-4BBB-83A4-57639036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510" y="1594908"/>
            <a:ext cx="7773081" cy="213849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33F3AA2-CB2E-4445-996C-6AB5899709F2}"/>
              </a:ext>
            </a:extLst>
          </p:cNvPr>
          <p:cNvSpPr/>
          <p:nvPr/>
        </p:nvSpPr>
        <p:spPr>
          <a:xfrm>
            <a:off x="5501116" y="5255761"/>
            <a:ext cx="2547874" cy="588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Our Argument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D6F9B3-4958-4A1E-BB12-882635274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29" y="4358418"/>
            <a:ext cx="4241227" cy="704578"/>
          </a:xfrm>
          <a:prstGeom prst="rect">
            <a:avLst/>
          </a:prstGeom>
        </p:spPr>
      </p:pic>
      <p:sp>
        <p:nvSpPr>
          <p:cNvPr id="9" name="object 997">
            <a:extLst>
              <a:ext uri="{FF2B5EF4-FFF2-40B4-BE49-F238E27FC236}">
                <a16:creationId xmlns:a16="http://schemas.microsoft.com/office/drawing/2014/main" id="{EB8EE72F-4ACD-4E8D-84D9-9A209F3A0D1C}"/>
              </a:ext>
            </a:extLst>
          </p:cNvPr>
          <p:cNvSpPr txBox="1"/>
          <p:nvPr/>
        </p:nvSpPr>
        <p:spPr>
          <a:xfrm>
            <a:off x="650891" y="3922410"/>
            <a:ext cx="260270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84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en-US" sz="2000" b="1" spc="10" dirty="0">
                <a:solidFill>
                  <a:srgbClr val="1F487B"/>
                </a:solidFill>
                <a:cs typeface="+mn-ea"/>
                <a:sym typeface="+mn-lt"/>
              </a:rPr>
              <a:t>Median</a:t>
            </a:r>
            <a:endParaRPr sz="2000" b="1" dirty="0">
              <a:solidFill>
                <a:srgbClr val="1F487B"/>
              </a:solidFill>
              <a:cs typeface="+mn-ea"/>
              <a:sym typeface="+mn-lt"/>
            </a:endParaRPr>
          </a:p>
        </p:txBody>
      </p:sp>
      <p:sp>
        <p:nvSpPr>
          <p:cNvPr id="10" name="object 997">
            <a:extLst>
              <a:ext uri="{FF2B5EF4-FFF2-40B4-BE49-F238E27FC236}">
                <a16:creationId xmlns:a16="http://schemas.microsoft.com/office/drawing/2014/main" id="{02C03F1D-A8C4-4EB5-B173-34295140E6F3}"/>
              </a:ext>
            </a:extLst>
          </p:cNvPr>
          <p:cNvSpPr txBox="1"/>
          <p:nvPr/>
        </p:nvSpPr>
        <p:spPr>
          <a:xfrm>
            <a:off x="650891" y="5375122"/>
            <a:ext cx="260270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84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en-US" sz="2000" b="1" spc="10" dirty="0">
                <a:solidFill>
                  <a:srgbClr val="1F487B"/>
                </a:solidFill>
                <a:cs typeface="+mn-ea"/>
                <a:sym typeface="+mn-lt"/>
              </a:rPr>
              <a:t>Trimmed mean</a:t>
            </a:r>
            <a:endParaRPr sz="2000" b="1" dirty="0">
              <a:solidFill>
                <a:srgbClr val="1F487B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EAFF328-43FE-48A8-9338-0DFD04E4CF59}"/>
                  </a:ext>
                </a:extLst>
              </p:cNvPr>
              <p:cNvSpPr txBox="1"/>
              <p:nvPr/>
            </p:nvSpPr>
            <p:spPr>
              <a:xfrm>
                <a:off x="5501116" y="3986149"/>
                <a:ext cx="2547874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0" i="0" u="none" strike="noStrike" baseline="0" dirty="0">
                    <a:cs typeface="+mn-ea"/>
                    <a:sym typeface="+mn-lt"/>
                  </a:rPr>
                  <a:t>breakdown point =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1/2</m:t>
                    </m:r>
                  </m:oMath>
                </a14:m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EAFF328-43FE-48A8-9338-0DFD04E4C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116" y="3986149"/>
                <a:ext cx="2547874" cy="369332"/>
              </a:xfrm>
              <a:prstGeom prst="rect">
                <a:avLst/>
              </a:prstGeom>
              <a:blipFill>
                <a:blip r:embed="rId6"/>
                <a:stretch>
                  <a:fillRect l="-191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6D1A5D0-B356-4CCD-B5ED-1E84C7E59535}"/>
                  </a:ext>
                </a:extLst>
              </p:cNvPr>
              <p:cNvSpPr txBox="1"/>
              <p:nvPr/>
            </p:nvSpPr>
            <p:spPr>
              <a:xfrm>
                <a:off x="5501116" y="5255761"/>
                <a:ext cx="2793237" cy="492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0" i="0" u="none" strike="noStrike" baseline="0" dirty="0">
                    <a:cs typeface="+mn-ea"/>
                    <a:sym typeface="+mn-lt"/>
                  </a:rPr>
                  <a:t>breakdown point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𝑎𝑛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 +1</m:t>
                        </m:r>
                      </m:num>
                      <m:den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𝑛</m:t>
                        </m:r>
                      </m:den>
                    </m:f>
                  </m:oMath>
                </a14:m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6D1A5D0-B356-4CCD-B5ED-1E84C7E5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116" y="5255761"/>
                <a:ext cx="2793237" cy="492379"/>
              </a:xfrm>
              <a:prstGeom prst="rect">
                <a:avLst/>
              </a:prstGeom>
              <a:blipFill>
                <a:blip r:embed="rId7"/>
                <a:stretch>
                  <a:fillRect l="-1743"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B1641347-E118-4C6C-ABF3-07C200A0EAAF}"/>
              </a:ext>
            </a:extLst>
          </p:cNvPr>
          <p:cNvSpPr txBox="1"/>
          <p:nvPr/>
        </p:nvSpPr>
        <p:spPr>
          <a:xfrm>
            <a:off x="515984" y="1170121"/>
            <a:ext cx="6381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1F487B"/>
                </a:solidFill>
                <a:cs typeface="+mn-ea"/>
                <a:sym typeface="+mn-lt"/>
              </a:rPr>
              <a:t>Robust aggregation functions</a:t>
            </a:r>
            <a:endParaRPr lang="zh-CN" altLang="en-US" sz="2000" b="1" dirty="0">
              <a:solidFill>
                <a:srgbClr val="1F487B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721046-A7C1-4D92-A133-55A3FEFA636E}"/>
              </a:ext>
            </a:extLst>
          </p:cNvPr>
          <p:cNvSpPr txBox="1"/>
          <p:nvPr/>
        </p:nvSpPr>
        <p:spPr>
          <a:xfrm>
            <a:off x="6305264" y="433553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Maximum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178063B-76DF-4642-8E45-2E75928D6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10" y="5826599"/>
            <a:ext cx="5859556" cy="756871"/>
          </a:xfrm>
          <a:prstGeom prst="rect">
            <a:avLst/>
          </a:prstGeom>
        </p:spPr>
      </p:pic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0E021DB3-AE3C-4239-B2FF-FDC1BF10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28</a:t>
            </a:fld>
            <a:endParaRPr lang="zh-CN" altLang="en-US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254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Outline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5B6ABD-1022-4CB1-9152-0D1C080F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29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8">
            <a:extLst>
              <a:ext uri="{FF2B5EF4-FFF2-40B4-BE49-F238E27FC236}">
                <a16:creationId xmlns:a16="http://schemas.microsoft.com/office/drawing/2014/main" id="{AE877628-A593-4AAD-8DA4-EC4BEAF22A60}"/>
              </a:ext>
            </a:extLst>
          </p:cNvPr>
          <p:cNvSpPr txBox="1"/>
          <p:nvPr/>
        </p:nvSpPr>
        <p:spPr>
          <a:xfrm>
            <a:off x="559594" y="2159454"/>
            <a:ext cx="5193934" cy="29397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Background</a:t>
            </a:r>
          </a:p>
          <a:p>
            <a:pPr>
              <a:lnSpc>
                <a:spcPct val="102000"/>
              </a:lnSpc>
              <a:buFont typeface="Wingdings" panose="05000000000000000000" pitchFamily="2" charset="2"/>
              <a:buChar char=""/>
            </a:pPr>
            <a:endParaRPr lang="en-US" altLang="zh-CN" sz="2700" dirty="0">
              <a:solidFill>
                <a:schemeClr val="bg2"/>
              </a:solidFill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Robustness Analysis</a:t>
            </a: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endParaRPr lang="en-US" altLang="zh-CN" sz="2700" dirty="0"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b="1" dirty="0">
                <a:solidFill>
                  <a:srgbClr val="1F487B"/>
                </a:solidFill>
                <a:latin typeface="+mn-lt"/>
                <a:cs typeface="+mn-ea"/>
                <a:sym typeface="+mn-lt"/>
              </a:rPr>
              <a:t>Experiments &amp; Results</a:t>
            </a: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endParaRPr lang="en-US" altLang="zh-CN" sz="2700" dirty="0"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Conclusion &amp; Future Work</a:t>
            </a:r>
            <a:endParaRPr lang="zh-CN" altLang="zh-CN" sz="2700" dirty="0">
              <a:solidFill>
                <a:schemeClr val="bg2"/>
              </a:solidFill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74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Outline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5B6ABD-1022-4CB1-9152-0D1C080F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3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8">
            <a:extLst>
              <a:ext uri="{FF2B5EF4-FFF2-40B4-BE49-F238E27FC236}">
                <a16:creationId xmlns:a16="http://schemas.microsoft.com/office/drawing/2014/main" id="{AE877628-A593-4AAD-8DA4-EC4BEAF22A60}"/>
              </a:ext>
            </a:extLst>
          </p:cNvPr>
          <p:cNvSpPr txBox="1"/>
          <p:nvPr/>
        </p:nvSpPr>
        <p:spPr>
          <a:xfrm>
            <a:off x="559594" y="2159454"/>
            <a:ext cx="4564647" cy="29522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b="1" dirty="0">
                <a:solidFill>
                  <a:srgbClr val="1F487B"/>
                </a:solidFill>
                <a:latin typeface="+mn-lt"/>
                <a:cs typeface="+mn-ea"/>
                <a:sym typeface="+mn-lt"/>
              </a:rPr>
              <a:t>Background</a:t>
            </a:r>
          </a:p>
          <a:p>
            <a:pPr>
              <a:lnSpc>
                <a:spcPct val="102000"/>
              </a:lnSpc>
              <a:buFont typeface="Wingdings" panose="05000000000000000000" pitchFamily="2" charset="2"/>
              <a:buChar char=""/>
            </a:pPr>
            <a:endParaRPr lang="en-US" altLang="zh-CN" sz="2700" dirty="0"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Robustness Analysis</a:t>
            </a: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endParaRPr lang="en-US" altLang="zh-CN" sz="2700" dirty="0">
              <a:solidFill>
                <a:schemeClr val="bg2"/>
              </a:solidFill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Experiments &amp; Results</a:t>
            </a: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endParaRPr lang="en-US" altLang="zh-CN" sz="2700" dirty="0">
              <a:solidFill>
                <a:schemeClr val="bg2"/>
              </a:solidFill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Conclusion &amp; Future Work</a:t>
            </a:r>
            <a:endParaRPr lang="zh-CN" altLang="zh-CN" sz="2700" dirty="0">
              <a:solidFill>
                <a:schemeClr val="bg2"/>
              </a:solidFill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290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998">
                <a:extLst>
                  <a:ext uri="{FF2B5EF4-FFF2-40B4-BE49-F238E27FC236}">
                    <a16:creationId xmlns:a16="http://schemas.microsoft.com/office/drawing/2014/main" id="{A48A98DF-61C5-4362-9081-EFA8F9A10126}"/>
                  </a:ext>
                </a:extLst>
              </p:cNvPr>
              <p:cNvSpPr txBox="1"/>
              <p:nvPr/>
            </p:nvSpPr>
            <p:spPr>
              <a:xfrm>
                <a:off x="650891" y="1715532"/>
                <a:ext cx="6058134" cy="32640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234950" indent="-22225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365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"/>
                </a:pPr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Datasets: Cora, Cora-ML, </a:t>
                </a:r>
                <a:r>
                  <a:rPr lang="en-US" altLang="zh-CN" sz="1400" dirty="0" err="1">
                    <a:latin typeface="+mn-lt"/>
                    <a:cs typeface="+mn-ea"/>
                    <a:sym typeface="+mn-lt"/>
                  </a:rPr>
                  <a:t>Citeseer</a:t>
                </a:r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, and </a:t>
                </a:r>
                <a:r>
                  <a:rPr lang="en-US" altLang="zh-CN" sz="1400" dirty="0" err="1">
                    <a:latin typeface="+mn-lt"/>
                    <a:cs typeface="+mn-ea"/>
                    <a:sym typeface="+mn-lt"/>
                  </a:rPr>
                  <a:t>Pubmed</a:t>
                </a:r>
                <a:endParaRPr lang="en-US" altLang="zh-CN" sz="1400" dirty="0">
                  <a:latin typeface="+mn-lt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"/>
                </a:pPr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Dataset splits: train: valid: test = 0.1: 0.1: 0.8</a:t>
                </a:r>
                <a:endParaRPr lang="zh-CN" altLang="zh-CN" sz="1400" dirty="0">
                  <a:latin typeface="+mn-lt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"/>
                </a:pPr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Baselines: GCN, RGCN, Jaccard, and </a:t>
                </a:r>
                <a:r>
                  <a:rPr lang="en-US" altLang="zh-CN" sz="1400" dirty="0" err="1">
                    <a:latin typeface="+mn-lt"/>
                    <a:cs typeface="+mn-ea"/>
                    <a:sym typeface="+mn-lt"/>
                  </a:rPr>
                  <a:t>SimPGCN</a:t>
                </a:r>
                <a:endParaRPr lang="en-US" altLang="zh-CN" sz="1400" dirty="0">
                  <a:latin typeface="+mn-lt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"/>
                </a:pPr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Attacker: NETTACK [</a:t>
                </a:r>
                <a:r>
                  <a:rPr lang="en-US" altLang="zh-CN" sz="1400" dirty="0" err="1">
                    <a:latin typeface="+mn-lt"/>
                    <a:cs typeface="+mn-ea"/>
                    <a:sym typeface="+mn-lt"/>
                  </a:rPr>
                  <a:t>Zügner</a:t>
                </a:r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 et al., 2018] with budget ranging from 1 to 5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"/>
                </a:pPr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Metric: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"/>
                </a:pPr>
                <a:r>
                  <a:rPr lang="en-US" altLang="zh-CN" sz="1400" dirty="0">
                    <a:solidFill>
                      <a:srgbClr val="C00000"/>
                    </a:solidFill>
                    <a:latin typeface="+mn-lt"/>
                    <a:cs typeface="+mn-ea"/>
                    <a:sym typeface="+mn-lt"/>
                  </a:rPr>
                  <a:t>Accuracy</a:t>
                </a:r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: the proportion of correct predictions among the targeted nodes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"/>
                </a:pPr>
                <a:r>
                  <a:rPr lang="en-US" altLang="zh-CN" sz="1400" dirty="0">
                    <a:solidFill>
                      <a:srgbClr val="C00000"/>
                    </a:solidFill>
                    <a:latin typeface="+mn-lt"/>
                    <a:cs typeface="+mn-ea"/>
                    <a:sym typeface="+mn-lt"/>
                  </a:rPr>
                  <a:t>Robustness</a:t>
                </a:r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𝑞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5</m:t>
                        </m:r>
                      </m:sup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𝑞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𝑞</m:t>
                    </m:r>
                  </m:oMath>
                </a14:m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 is the perturbation budget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+mn-lt"/>
                    <a:cs typeface="+mn-ea"/>
                    <a:sym typeface="+mn-lt"/>
                  </a:rPr>
                  <a:t>is the classification accuracy under the attack with perturbation budget q</a:t>
                </a:r>
              </a:p>
            </p:txBody>
          </p:sp>
        </mc:Choice>
        <mc:Fallback xmlns="">
          <p:sp>
            <p:nvSpPr>
              <p:cNvPr id="7" name="object 998">
                <a:extLst>
                  <a:ext uri="{FF2B5EF4-FFF2-40B4-BE49-F238E27FC236}">
                    <a16:creationId xmlns:a16="http://schemas.microsoft.com/office/drawing/2014/main" id="{A48A98DF-61C5-4362-9081-EFA8F9A10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1" y="1715532"/>
                <a:ext cx="6058134" cy="3264099"/>
              </a:xfrm>
              <a:prstGeom prst="rect">
                <a:avLst/>
              </a:prstGeom>
              <a:blipFill>
                <a:blip r:embed="rId3"/>
                <a:stretch>
                  <a:fillRect l="-1509" r="-704" b="-3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Experiments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B7CA43E3-494C-4CEF-8FDB-9D702AF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30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ED3848-0F71-49D9-B3F2-EF65CD935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362" y="1339791"/>
            <a:ext cx="4166638" cy="1161903"/>
          </a:xfrm>
          <a:prstGeom prst="rect">
            <a:avLst/>
          </a:prstGeom>
        </p:spPr>
      </p:pic>
      <p:sp>
        <p:nvSpPr>
          <p:cNvPr id="8" name="object 997">
            <a:extLst>
              <a:ext uri="{FF2B5EF4-FFF2-40B4-BE49-F238E27FC236}">
                <a16:creationId xmlns:a16="http://schemas.microsoft.com/office/drawing/2014/main" id="{1633D1D3-6F68-4D20-B4B3-03DBA3769B6E}"/>
              </a:ext>
            </a:extLst>
          </p:cNvPr>
          <p:cNvSpPr txBox="1"/>
          <p:nvPr/>
        </p:nvSpPr>
        <p:spPr>
          <a:xfrm>
            <a:off x="513708" y="1181480"/>
            <a:ext cx="2602706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10" dirty="0">
                <a:solidFill>
                  <a:srgbClr val="1F487B"/>
                </a:solidFill>
                <a:cs typeface="+mn-ea"/>
                <a:sym typeface="+mn-lt"/>
              </a:rPr>
              <a:t>Settings</a:t>
            </a:r>
            <a:endParaRPr sz="2000" b="1" dirty="0">
              <a:solidFill>
                <a:srgbClr val="1F487B"/>
              </a:solidFill>
              <a:cs typeface="+mn-ea"/>
              <a:sym typeface="+mn-lt"/>
            </a:endParaRPr>
          </a:p>
        </p:txBody>
      </p:sp>
      <p:sp>
        <p:nvSpPr>
          <p:cNvPr id="9" name="object 997">
            <a:extLst>
              <a:ext uri="{FF2B5EF4-FFF2-40B4-BE49-F238E27FC236}">
                <a16:creationId xmlns:a16="http://schemas.microsoft.com/office/drawing/2014/main" id="{985859D9-1913-4754-8D00-91DD27F744C4}"/>
              </a:ext>
            </a:extLst>
          </p:cNvPr>
          <p:cNvSpPr txBox="1"/>
          <p:nvPr/>
        </p:nvSpPr>
        <p:spPr>
          <a:xfrm>
            <a:off x="513708" y="5109020"/>
            <a:ext cx="2602706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10" dirty="0">
                <a:solidFill>
                  <a:srgbClr val="1F487B"/>
                </a:solidFill>
                <a:cs typeface="+mn-ea"/>
                <a:sym typeface="+mn-lt"/>
              </a:rPr>
              <a:t>Approach</a:t>
            </a:r>
            <a:endParaRPr sz="2000" b="1" dirty="0">
              <a:solidFill>
                <a:srgbClr val="1F487B"/>
              </a:solidFill>
              <a:cs typeface="+mn-ea"/>
              <a:sym typeface="+mn-lt"/>
            </a:endParaRPr>
          </a:p>
        </p:txBody>
      </p:sp>
      <p:sp>
        <p:nvSpPr>
          <p:cNvPr id="10" name="object 998">
            <a:extLst>
              <a:ext uri="{FF2B5EF4-FFF2-40B4-BE49-F238E27FC236}">
                <a16:creationId xmlns:a16="http://schemas.microsoft.com/office/drawing/2014/main" id="{E2456D51-F418-4017-816C-114D30773FD3}"/>
              </a:ext>
            </a:extLst>
          </p:cNvPr>
          <p:cNvSpPr txBox="1"/>
          <p:nvPr/>
        </p:nvSpPr>
        <p:spPr>
          <a:xfrm>
            <a:off x="646760" y="5770917"/>
            <a:ext cx="5899150" cy="60638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1400" dirty="0">
                <a:latin typeface="+mn-lt"/>
                <a:cs typeface="+mn-ea"/>
                <a:sym typeface="+mn-lt"/>
              </a:rPr>
              <a:t>TMean: GCN with </a:t>
            </a:r>
            <a:r>
              <a:rPr lang="en-US" altLang="zh-CN" sz="1400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trimmed mean </a:t>
            </a:r>
            <a:r>
              <a:rPr lang="en-US" altLang="zh-CN" sz="1400" dirty="0">
                <a:latin typeface="+mn-lt"/>
                <a:cs typeface="+mn-ea"/>
                <a:sym typeface="+mn-lt"/>
              </a:rPr>
              <a:t>aggregation function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1400" dirty="0">
                <a:latin typeface="+mn-lt"/>
                <a:cs typeface="+mn-ea"/>
                <a:sym typeface="+mn-lt"/>
              </a:rPr>
              <a:t>Median: GCN with </a:t>
            </a:r>
            <a:r>
              <a:rPr lang="en-US" altLang="zh-CN" sz="1400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median</a:t>
            </a:r>
            <a:r>
              <a:rPr lang="en-US" altLang="zh-CN" sz="1400" dirty="0">
                <a:latin typeface="+mn-lt"/>
                <a:cs typeface="+mn-ea"/>
                <a:sym typeface="+mn-lt"/>
              </a:rPr>
              <a:t> aggregation function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463B46-4C0A-4992-B194-6638D99FBBE7}"/>
              </a:ext>
            </a:extLst>
          </p:cNvPr>
          <p:cNvSpPr/>
          <p:nvPr/>
        </p:nvSpPr>
        <p:spPr>
          <a:xfrm>
            <a:off x="513708" y="5705385"/>
            <a:ext cx="4952145" cy="767334"/>
          </a:xfrm>
          <a:prstGeom prst="rect">
            <a:avLst/>
          </a:prstGeom>
          <a:noFill/>
          <a:ln w="38100">
            <a:solidFill>
              <a:srgbClr val="006EC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1416EE-B78E-4ABA-8282-BD60D5A07F29}"/>
              </a:ext>
            </a:extLst>
          </p:cNvPr>
          <p:cNvSpPr txBox="1"/>
          <p:nvPr/>
        </p:nvSpPr>
        <p:spPr>
          <a:xfrm>
            <a:off x="5809665" y="2413337"/>
            <a:ext cx="2727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65BD"/>
                </a:solidFill>
                <a:cs typeface="+mn-ea"/>
                <a:sym typeface="+mn-lt"/>
              </a:rPr>
              <a:t>Table: </a:t>
            </a:r>
            <a:r>
              <a:rPr lang="en-US" altLang="zh-CN" sz="1400" dirty="0">
                <a:cs typeface="+mn-ea"/>
                <a:sym typeface="+mn-lt"/>
              </a:rPr>
              <a:t>The statistics of datasets.</a:t>
            </a:r>
            <a:endParaRPr lang="zh-CN" altLang="en-US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8628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Results: Clean Accuracy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B7CA43E3-494C-4CEF-8FDB-9D702AF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31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5D3F7D6-85C8-4B97-B281-3FF5506C1857}"/>
              </a:ext>
            </a:extLst>
          </p:cNvPr>
          <p:cNvSpPr txBox="1"/>
          <p:nvPr/>
        </p:nvSpPr>
        <p:spPr>
          <a:xfrm>
            <a:off x="2211424" y="2963178"/>
            <a:ext cx="5335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1F487B"/>
                </a:solidFill>
                <a:cs typeface="+mn-ea"/>
                <a:sym typeface="+mn-lt"/>
              </a:rPr>
              <a:t>Table</a:t>
            </a:r>
            <a:r>
              <a:rPr lang="en-US" altLang="zh-CN" sz="1600" dirty="0">
                <a:solidFill>
                  <a:srgbClr val="0065BD"/>
                </a:solidFill>
                <a:cs typeface="+mn-ea"/>
                <a:sym typeface="+mn-lt"/>
              </a:rPr>
              <a:t>: </a:t>
            </a:r>
            <a:r>
              <a:rPr lang="en-US" altLang="zh-CN" sz="1600" dirty="0">
                <a:cs typeface="+mn-ea"/>
                <a:sym typeface="+mn-lt"/>
              </a:rPr>
              <a:t>The classification accuracy (%) on clean datasets 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DF92616-ADC2-4B82-866D-DF702D1C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6248"/>
            <a:ext cx="9144000" cy="1605643"/>
          </a:xfrm>
          <a:prstGeom prst="rect">
            <a:avLst/>
          </a:prstGeom>
        </p:spPr>
      </p:pic>
      <p:sp>
        <p:nvSpPr>
          <p:cNvPr id="49" name="object 998">
            <a:extLst>
              <a:ext uri="{FF2B5EF4-FFF2-40B4-BE49-F238E27FC236}">
                <a16:creationId xmlns:a16="http://schemas.microsoft.com/office/drawing/2014/main" id="{A71B40A2-ADCB-46D0-AEB8-2515A1CBDF1B}"/>
              </a:ext>
            </a:extLst>
          </p:cNvPr>
          <p:cNvSpPr txBox="1"/>
          <p:nvPr/>
        </p:nvSpPr>
        <p:spPr>
          <a:xfrm>
            <a:off x="1086101" y="4038794"/>
            <a:ext cx="7194078" cy="16106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dirty="0">
                <a:latin typeface="+mn-lt"/>
                <a:cs typeface="+mn-ea"/>
                <a:sym typeface="+mn-lt"/>
              </a:rPr>
              <a:t>TMean and Median achieve comparable performance with baselines on clean graphs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dirty="0">
                <a:latin typeface="+mn-lt"/>
                <a:cs typeface="+mn-ea"/>
                <a:sym typeface="+mn-lt"/>
              </a:rPr>
              <a:t>Although trimmed mean and median discard extreme values during aggregation, their accuracy is not sacrificed</a:t>
            </a:r>
          </a:p>
        </p:txBody>
      </p:sp>
    </p:spTree>
    <p:extLst>
      <p:ext uri="{BB962C8B-B14F-4D97-AF65-F5344CB8AC3E}">
        <p14:creationId xmlns:p14="http://schemas.microsoft.com/office/powerpoint/2010/main" val="2630513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Results: Robustness against Attack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99FA4-D189-40F9-9C85-BC7C95C95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802"/>
            <a:ext cx="9144000" cy="2536201"/>
          </a:xfrm>
          <a:prstGeom prst="rect">
            <a:avLst/>
          </a:prstGeom>
        </p:spPr>
      </p:pic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B8EF9B22-6AB2-49B1-9F7A-9B46BD7D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32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1C7B1B-EB82-40F4-A88D-8394639F26D0}"/>
              </a:ext>
            </a:extLst>
          </p:cNvPr>
          <p:cNvSpPr txBox="1"/>
          <p:nvPr/>
        </p:nvSpPr>
        <p:spPr>
          <a:xfrm>
            <a:off x="1708126" y="3974698"/>
            <a:ext cx="642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1F487B"/>
                </a:solidFill>
                <a:cs typeface="+mn-ea"/>
                <a:sym typeface="+mn-lt"/>
              </a:rPr>
              <a:t>Table: </a:t>
            </a:r>
            <a:r>
              <a:rPr lang="en-US" altLang="zh-CN" sz="1600" dirty="0">
                <a:cs typeface="+mn-ea"/>
                <a:sym typeface="+mn-lt"/>
              </a:rPr>
              <a:t>The robustness of all models under direct and indirect attacks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8" name="object 998">
            <a:extLst>
              <a:ext uri="{FF2B5EF4-FFF2-40B4-BE49-F238E27FC236}">
                <a16:creationId xmlns:a16="http://schemas.microsoft.com/office/drawing/2014/main" id="{4803852D-425B-4348-824B-F0A2851437A2}"/>
              </a:ext>
            </a:extLst>
          </p:cNvPr>
          <p:cNvSpPr txBox="1"/>
          <p:nvPr/>
        </p:nvSpPr>
        <p:spPr>
          <a:xfrm>
            <a:off x="797050" y="4569003"/>
            <a:ext cx="7549899" cy="2026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dirty="0">
                <a:latin typeface="+mn-lt"/>
                <a:cs typeface="+mn-ea"/>
                <a:sym typeface="+mn-lt"/>
              </a:rPr>
              <a:t>Median aggregation outperforms all baselines under direct attack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dirty="0">
                <a:latin typeface="+mn-lt"/>
                <a:cs typeface="+mn-ea"/>
                <a:sym typeface="+mn-lt"/>
              </a:rPr>
              <a:t>TMean and Median effectively preserve structural information even against adversarial attacks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dirty="0">
                <a:latin typeface="+mn-lt"/>
                <a:cs typeface="+mn-ea"/>
                <a:sym typeface="+mn-lt"/>
              </a:rPr>
              <a:t>There is a close relationship between the </a:t>
            </a:r>
            <a:r>
              <a:rPr lang="en-US" altLang="zh-CN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robustness of the aggregation function and the whole model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2224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Results: Robustness against Attack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B8EF9B22-6AB2-49B1-9F7A-9B46BD7D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33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872837-C131-4B7A-9FDF-AB142708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87" y="1557151"/>
            <a:ext cx="6873859" cy="224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B327F5-1EC1-46BF-B3A9-943121D97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86" y="4284569"/>
            <a:ext cx="6873859" cy="224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997">
            <a:extLst>
              <a:ext uri="{FF2B5EF4-FFF2-40B4-BE49-F238E27FC236}">
                <a16:creationId xmlns:a16="http://schemas.microsoft.com/office/drawing/2014/main" id="{A2757A2A-985D-4124-8C21-D44E1ECD75E3}"/>
              </a:ext>
            </a:extLst>
          </p:cNvPr>
          <p:cNvSpPr txBox="1"/>
          <p:nvPr/>
        </p:nvSpPr>
        <p:spPr>
          <a:xfrm>
            <a:off x="602608" y="1076793"/>
            <a:ext cx="2602706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10" dirty="0">
                <a:solidFill>
                  <a:srgbClr val="1F487B"/>
                </a:solidFill>
                <a:cs typeface="+mn-ea"/>
                <a:sym typeface="+mn-lt"/>
              </a:rPr>
              <a:t>GCN against Attack</a:t>
            </a:r>
            <a:endParaRPr sz="2000" b="1" dirty="0">
              <a:solidFill>
                <a:srgbClr val="1F487B"/>
              </a:solidFill>
              <a:cs typeface="+mn-ea"/>
              <a:sym typeface="+mn-lt"/>
            </a:endParaRPr>
          </a:p>
        </p:txBody>
      </p:sp>
      <p:sp>
        <p:nvSpPr>
          <p:cNvPr id="10" name="object 997">
            <a:extLst>
              <a:ext uri="{FF2B5EF4-FFF2-40B4-BE49-F238E27FC236}">
                <a16:creationId xmlns:a16="http://schemas.microsoft.com/office/drawing/2014/main" id="{B82E885B-38D7-4E76-AB70-CE93AC3E44F6}"/>
              </a:ext>
            </a:extLst>
          </p:cNvPr>
          <p:cNvSpPr txBox="1"/>
          <p:nvPr/>
        </p:nvSpPr>
        <p:spPr>
          <a:xfrm>
            <a:off x="650891" y="3783728"/>
            <a:ext cx="3388178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10" dirty="0" err="1">
                <a:solidFill>
                  <a:srgbClr val="1F487B"/>
                </a:solidFill>
                <a:cs typeface="+mn-ea"/>
                <a:sym typeface="+mn-lt"/>
              </a:rPr>
              <a:t>MedianGCN</a:t>
            </a:r>
            <a:r>
              <a:rPr lang="en-US" sz="2000" b="1" spc="10" dirty="0">
                <a:solidFill>
                  <a:srgbClr val="1F487B"/>
                </a:solidFill>
                <a:cs typeface="+mn-ea"/>
                <a:sym typeface="+mn-lt"/>
              </a:rPr>
              <a:t> against Attack</a:t>
            </a:r>
            <a:endParaRPr sz="2000" b="1" dirty="0">
              <a:solidFill>
                <a:srgbClr val="1F487B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4CA567-898B-4C49-889D-9373BFE21BC1}"/>
              </a:ext>
            </a:extLst>
          </p:cNvPr>
          <p:cNvSpPr txBox="1"/>
          <p:nvPr/>
        </p:nvSpPr>
        <p:spPr>
          <a:xfrm>
            <a:off x="2773144" y="185402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Before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C75AEB-0624-44EC-9BD8-14184A80CA55}"/>
              </a:ext>
            </a:extLst>
          </p:cNvPr>
          <p:cNvSpPr txBox="1"/>
          <p:nvPr/>
        </p:nvSpPr>
        <p:spPr>
          <a:xfrm>
            <a:off x="5857572" y="185093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20229C-3BDC-4D72-9886-D0F3E4FCC124}"/>
              </a:ext>
            </a:extLst>
          </p:cNvPr>
          <p:cNvSpPr txBox="1"/>
          <p:nvPr/>
        </p:nvSpPr>
        <p:spPr>
          <a:xfrm>
            <a:off x="2773144" y="459722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Before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6AAA8E-F4FD-4E23-B265-E256A137626A}"/>
              </a:ext>
            </a:extLst>
          </p:cNvPr>
          <p:cNvSpPr txBox="1"/>
          <p:nvPr/>
        </p:nvSpPr>
        <p:spPr>
          <a:xfrm>
            <a:off x="5857572" y="459413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562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4CC2653-2DF9-48D8-B2D3-73B08B857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4787" y="1479782"/>
            <a:ext cx="2359194" cy="20642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Results: Robustness against Attack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780E3C4B-86C6-4667-AB59-DCB4358BD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7511" y="1479782"/>
            <a:ext cx="2359194" cy="2064295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F1C6D87-8BCD-4BA1-BDAF-B9C4CE09F0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257" y="1441012"/>
            <a:ext cx="2359194" cy="20642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ACD834-EF88-49AD-A22B-367112B5DB88}"/>
              </a:ext>
            </a:extLst>
          </p:cNvPr>
          <p:cNvSpPr txBox="1"/>
          <p:nvPr/>
        </p:nvSpPr>
        <p:spPr>
          <a:xfrm>
            <a:off x="1443953" y="3555555"/>
            <a:ext cx="1654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(a) direct attack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3130A0-610A-4191-B300-7AEBF75A050C}"/>
              </a:ext>
            </a:extLst>
          </p:cNvPr>
          <p:cNvSpPr txBox="1"/>
          <p:nvPr/>
        </p:nvSpPr>
        <p:spPr>
          <a:xfrm>
            <a:off x="6145973" y="3555555"/>
            <a:ext cx="1654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(b) indirect attack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79305E87-6BD2-42B5-93E9-C530C926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34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880520-E7BC-493B-B63D-5A12F9F5276C}"/>
              </a:ext>
            </a:extLst>
          </p:cNvPr>
          <p:cNvSpPr txBox="1"/>
          <p:nvPr/>
        </p:nvSpPr>
        <p:spPr>
          <a:xfrm>
            <a:off x="2271313" y="4025451"/>
            <a:ext cx="5347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F487B"/>
                </a:solidFill>
                <a:cs typeface="+mn-ea"/>
                <a:sym typeface="+mn-lt"/>
              </a:rPr>
              <a:t>Figure: </a:t>
            </a:r>
            <a:r>
              <a:rPr lang="en-US" altLang="zh-CN" sz="1600" dirty="0">
                <a:cs typeface="+mn-ea"/>
                <a:sym typeface="+mn-lt"/>
              </a:rPr>
              <a:t>Robustness against </a:t>
            </a:r>
            <a:r>
              <a:rPr lang="en-US" altLang="zh-CN" sz="1600" dirty="0">
                <a:solidFill>
                  <a:srgbClr val="1F487B"/>
                </a:solidFill>
                <a:cs typeface="+mn-ea"/>
                <a:sym typeface="+mn-lt"/>
              </a:rPr>
              <a:t>direct and indirect attack</a:t>
            </a:r>
            <a:r>
              <a:rPr lang="en-US" altLang="zh-CN" sz="1600" dirty="0">
                <a:cs typeface="+mn-ea"/>
                <a:sym typeface="+mn-lt"/>
              </a:rPr>
              <a:t>.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2" name="object 998">
            <a:extLst>
              <a:ext uri="{FF2B5EF4-FFF2-40B4-BE49-F238E27FC236}">
                <a16:creationId xmlns:a16="http://schemas.microsoft.com/office/drawing/2014/main" id="{425C3C0C-1E98-4D9F-B787-71F7494009E4}"/>
              </a:ext>
            </a:extLst>
          </p:cNvPr>
          <p:cNvSpPr txBox="1"/>
          <p:nvPr/>
        </p:nvSpPr>
        <p:spPr>
          <a:xfrm>
            <a:off x="650891" y="4464567"/>
            <a:ext cx="8390606" cy="16106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dirty="0">
                <a:latin typeface="+mn-lt"/>
                <a:cs typeface="+mn-ea"/>
                <a:sym typeface="+mn-lt"/>
              </a:rPr>
              <a:t>TMean and Median generally outperform baselines with increasing perturbations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dirty="0">
                <a:latin typeface="+mn-lt"/>
                <a:cs typeface="+mn-ea"/>
                <a:sym typeface="+mn-lt"/>
              </a:rPr>
              <a:t>The accuracy of GCN quickly drops but our methods still have high robustness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dirty="0">
                <a:latin typeface="+mn-lt"/>
                <a:cs typeface="+mn-ea"/>
                <a:sym typeface="+mn-lt"/>
              </a:rPr>
              <a:t>Employing </a:t>
            </a:r>
            <a:r>
              <a:rPr lang="en-US" altLang="zh-CN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a more robust aggregation function </a:t>
            </a:r>
            <a:r>
              <a:rPr lang="en-US" altLang="zh-CN" dirty="0">
                <a:latin typeface="+mn-lt"/>
                <a:cs typeface="+mn-ea"/>
                <a:sym typeface="+mn-lt"/>
              </a:rPr>
              <a:t>is crucial for defending both direct and indirect attacks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ACD9917-D509-422E-BCF4-2ED4A6D39E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09797" y="1464681"/>
            <a:ext cx="2359194" cy="20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5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Outline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5B6ABD-1022-4CB1-9152-0D1C080F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35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8">
            <a:extLst>
              <a:ext uri="{FF2B5EF4-FFF2-40B4-BE49-F238E27FC236}">
                <a16:creationId xmlns:a16="http://schemas.microsoft.com/office/drawing/2014/main" id="{AE877628-A593-4AAD-8DA4-EC4BEAF22A60}"/>
              </a:ext>
            </a:extLst>
          </p:cNvPr>
          <p:cNvSpPr txBox="1"/>
          <p:nvPr/>
        </p:nvSpPr>
        <p:spPr>
          <a:xfrm>
            <a:off x="559594" y="2159454"/>
            <a:ext cx="5193934" cy="29397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Background</a:t>
            </a:r>
          </a:p>
          <a:p>
            <a:pPr>
              <a:lnSpc>
                <a:spcPct val="102000"/>
              </a:lnSpc>
              <a:buFont typeface="Wingdings" panose="05000000000000000000" pitchFamily="2" charset="2"/>
              <a:buChar char=""/>
            </a:pPr>
            <a:endParaRPr lang="en-US" altLang="zh-CN" sz="2700" dirty="0">
              <a:solidFill>
                <a:schemeClr val="bg2"/>
              </a:solidFill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Robustness Analysis</a:t>
            </a: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endParaRPr lang="en-US" altLang="zh-CN" sz="2700" dirty="0">
              <a:solidFill>
                <a:schemeClr val="bg2"/>
              </a:solidFill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bg2"/>
                </a:solidFill>
                <a:latin typeface="+mn-lt"/>
                <a:cs typeface="+mn-ea"/>
                <a:sym typeface="+mn-lt"/>
              </a:rPr>
              <a:t>Experiments &amp; Results</a:t>
            </a: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endParaRPr lang="en-US" altLang="zh-CN" sz="2700" dirty="0">
              <a:latin typeface="+mn-lt"/>
              <a:cs typeface="+mn-ea"/>
              <a:sym typeface="+mn-lt"/>
            </a:endParaRPr>
          </a:p>
          <a:p>
            <a:pPr marL="438150" indent="-428625">
              <a:lnSpc>
                <a:spcPct val="102000"/>
              </a:lnSpc>
              <a:buFont typeface="Wingdings" panose="05000000000000000000" pitchFamily="2" charset="2"/>
              <a:buChar char="p"/>
            </a:pPr>
            <a:r>
              <a:rPr lang="en-US" altLang="zh-CN" sz="2700" b="1" dirty="0">
                <a:solidFill>
                  <a:srgbClr val="1F487B"/>
                </a:solidFill>
                <a:latin typeface="+mn-lt"/>
                <a:cs typeface="+mn-ea"/>
                <a:sym typeface="+mn-lt"/>
              </a:rPr>
              <a:t>Conclusion &amp; Future Work</a:t>
            </a:r>
            <a:endParaRPr lang="zh-CN" altLang="zh-CN" sz="2700" b="1" dirty="0">
              <a:solidFill>
                <a:srgbClr val="1F487B"/>
              </a:solidFill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521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Conclusion &amp; Future Work</a:t>
            </a:r>
          </a:p>
        </p:txBody>
      </p:sp>
      <p:sp>
        <p:nvSpPr>
          <p:cNvPr id="4" name="object 998">
            <a:extLst>
              <a:ext uri="{FF2B5EF4-FFF2-40B4-BE49-F238E27FC236}">
                <a16:creationId xmlns:a16="http://schemas.microsoft.com/office/drawing/2014/main" id="{4F47C046-CE43-4B47-ABD5-29DDD7434279}"/>
              </a:ext>
            </a:extLst>
          </p:cNvPr>
          <p:cNvSpPr txBox="1"/>
          <p:nvPr/>
        </p:nvSpPr>
        <p:spPr>
          <a:xfrm>
            <a:off x="650891" y="1739389"/>
            <a:ext cx="7886700" cy="2026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The </a:t>
            </a:r>
            <a:r>
              <a:rPr lang="en-US" altLang="zh-CN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aggregation function </a:t>
            </a:r>
            <a:r>
              <a:rPr lang="en-US" altLang="zh-CN" dirty="0">
                <a:latin typeface="+mn-lt"/>
                <a:cs typeface="+mn-ea"/>
                <a:sym typeface="+mn-lt"/>
              </a:rPr>
              <a:t>of GCNs has a large influence on its robustness</a:t>
            </a:r>
          </a:p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Trimmed mean and median </a:t>
            </a:r>
            <a:r>
              <a:rPr lang="en-US" altLang="zh-CN" dirty="0">
                <a:latin typeface="+mn-lt"/>
                <a:cs typeface="+mn-ea"/>
                <a:sym typeface="+mn-lt"/>
              </a:rPr>
              <a:t>aggregation function can improve the robustness GCNs</a:t>
            </a:r>
          </a:p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Our methods can significantly improve the robustness of GCNs against adversarial attacks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without sacrificing the classification power</a:t>
            </a:r>
            <a:endParaRPr lang="zh-CN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9DC49DB-17C4-4A34-8CC0-A7DD5D8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36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7">
            <a:extLst>
              <a:ext uri="{FF2B5EF4-FFF2-40B4-BE49-F238E27FC236}">
                <a16:creationId xmlns:a16="http://schemas.microsoft.com/office/drawing/2014/main" id="{3441BDA8-5F99-4CF4-8312-5C232C1976B9}"/>
              </a:ext>
            </a:extLst>
          </p:cNvPr>
          <p:cNvSpPr txBox="1"/>
          <p:nvPr/>
        </p:nvSpPr>
        <p:spPr>
          <a:xfrm>
            <a:off x="650891" y="1152616"/>
            <a:ext cx="2602706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10" dirty="0">
                <a:solidFill>
                  <a:srgbClr val="0065BD"/>
                </a:solidFill>
                <a:cs typeface="+mn-ea"/>
                <a:sym typeface="+mn-lt"/>
              </a:rPr>
              <a:t>Conclusion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7" name="object 997">
            <a:extLst>
              <a:ext uri="{FF2B5EF4-FFF2-40B4-BE49-F238E27FC236}">
                <a16:creationId xmlns:a16="http://schemas.microsoft.com/office/drawing/2014/main" id="{AA45C1C7-1D35-4079-A7BA-BEB7C38D9767}"/>
              </a:ext>
            </a:extLst>
          </p:cNvPr>
          <p:cNvSpPr txBox="1"/>
          <p:nvPr/>
        </p:nvSpPr>
        <p:spPr>
          <a:xfrm>
            <a:off x="650891" y="4122473"/>
            <a:ext cx="2602706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10" dirty="0">
                <a:solidFill>
                  <a:srgbClr val="0065BD"/>
                </a:solidFill>
                <a:cs typeface="+mn-ea"/>
                <a:sym typeface="+mn-lt"/>
              </a:rPr>
              <a:t>Future Work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8" name="object 998">
            <a:extLst>
              <a:ext uri="{FF2B5EF4-FFF2-40B4-BE49-F238E27FC236}">
                <a16:creationId xmlns:a16="http://schemas.microsoft.com/office/drawing/2014/main" id="{1DC527E5-9EA5-4C8E-BF31-E12C5222BD9B}"/>
              </a:ext>
            </a:extLst>
          </p:cNvPr>
          <p:cNvSpPr txBox="1"/>
          <p:nvPr/>
        </p:nvSpPr>
        <p:spPr>
          <a:xfrm>
            <a:off x="650891" y="4651533"/>
            <a:ext cx="7886700" cy="16106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Analyze the non-targeted attacks and poisoning attacks on GCNs</a:t>
            </a:r>
          </a:p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Develop models that are robust against both the targeted and non-targeted attacks</a:t>
            </a:r>
          </a:p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Scalable defense methods on large scale graph</a:t>
            </a:r>
          </a:p>
        </p:txBody>
      </p:sp>
    </p:spTree>
    <p:extLst>
      <p:ext uri="{BB962C8B-B14F-4D97-AF65-F5344CB8AC3E}">
        <p14:creationId xmlns:p14="http://schemas.microsoft.com/office/powerpoint/2010/main" val="1546521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9614251-61E8-4D4F-91C5-20E8EA427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9" r="1373"/>
          <a:stretch/>
        </p:blipFill>
        <p:spPr>
          <a:xfrm>
            <a:off x="408721" y="2246337"/>
            <a:ext cx="8043145" cy="45113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Repository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9DC49DB-17C4-4A34-8CC0-A7DD5D8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37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7">
            <a:extLst>
              <a:ext uri="{FF2B5EF4-FFF2-40B4-BE49-F238E27FC236}">
                <a16:creationId xmlns:a16="http://schemas.microsoft.com/office/drawing/2014/main" id="{3441BDA8-5F99-4CF4-8312-5C232C1976B9}"/>
              </a:ext>
            </a:extLst>
          </p:cNvPr>
          <p:cNvSpPr txBox="1"/>
          <p:nvPr/>
        </p:nvSpPr>
        <p:spPr>
          <a:xfrm>
            <a:off x="650890" y="1152616"/>
            <a:ext cx="7150085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pc="10" dirty="0">
                <a:solidFill>
                  <a:srgbClr val="0065BD"/>
                </a:solidFill>
                <a:cs typeface="+mn-ea"/>
                <a:sym typeface="+mn-lt"/>
              </a:rPr>
              <a:t>A</a:t>
            </a:r>
            <a:r>
              <a:rPr lang="en-US" sz="2000" spc="10" dirty="0">
                <a:solidFill>
                  <a:srgbClr val="0065BD"/>
                </a:solidFill>
                <a:cs typeface="+mn-ea"/>
                <a:sym typeface="+mn-lt"/>
              </a:rPr>
              <a:t>wesome Graph Adversarial Learning: paper list</a:t>
            </a:r>
            <a:endParaRPr sz="2000" dirty="0"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A31AFF-6326-44C9-8043-A35E93EE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06" y="3429000"/>
            <a:ext cx="4509619" cy="300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75FADD-5F01-4EDA-95F2-BA94E15F00FF}"/>
              </a:ext>
            </a:extLst>
          </p:cNvPr>
          <p:cNvSpPr txBox="1"/>
          <p:nvPr/>
        </p:nvSpPr>
        <p:spPr>
          <a:xfrm>
            <a:off x="993790" y="1739384"/>
            <a:ext cx="7007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Link: </a:t>
            </a:r>
            <a:r>
              <a:rPr lang="en-US" altLang="zh-CN" dirty="0">
                <a:hlinkClick r:id="rId5"/>
              </a:rPr>
              <a:t>https://github.com/gitgiter/Graph-Adversarial-Learning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2AEA06-DF45-4091-AECB-8C027CF20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13" y="1746987"/>
            <a:ext cx="318817" cy="3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1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Repository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9DC49DB-17C4-4A34-8CC0-A7DD5D8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38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7">
            <a:extLst>
              <a:ext uri="{FF2B5EF4-FFF2-40B4-BE49-F238E27FC236}">
                <a16:creationId xmlns:a16="http://schemas.microsoft.com/office/drawing/2014/main" id="{3441BDA8-5F99-4CF4-8312-5C232C1976B9}"/>
              </a:ext>
            </a:extLst>
          </p:cNvPr>
          <p:cNvSpPr txBox="1"/>
          <p:nvPr/>
        </p:nvSpPr>
        <p:spPr>
          <a:xfrm>
            <a:off x="650890" y="1152616"/>
            <a:ext cx="7150085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pc="10" dirty="0">
                <a:solidFill>
                  <a:srgbClr val="0065BD"/>
                </a:solidFill>
                <a:cs typeface="+mn-ea"/>
                <a:sym typeface="+mn-lt"/>
              </a:rPr>
              <a:t>A</a:t>
            </a:r>
            <a:r>
              <a:rPr lang="en-US" sz="2000" spc="10" dirty="0">
                <a:solidFill>
                  <a:srgbClr val="0065BD"/>
                </a:solidFill>
                <a:cs typeface="+mn-ea"/>
                <a:sym typeface="+mn-lt"/>
              </a:rPr>
              <a:t>wesome Graph Adversarial Learning: paper list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5FADD-5F01-4EDA-95F2-BA94E15F00FF}"/>
              </a:ext>
            </a:extLst>
          </p:cNvPr>
          <p:cNvSpPr txBox="1"/>
          <p:nvPr/>
        </p:nvSpPr>
        <p:spPr>
          <a:xfrm>
            <a:off x="993790" y="1739384"/>
            <a:ext cx="7007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Link: </a:t>
            </a:r>
            <a:r>
              <a:rPr lang="en-US" altLang="zh-CN" dirty="0">
                <a:hlinkClick r:id="rId3"/>
              </a:rPr>
              <a:t>https://github.com/gitgiter/Graph-Adversarial-Learning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2AEA06-DF45-4091-AECB-8C027CF2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3" y="1746987"/>
            <a:ext cx="318817" cy="3096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0DF18A-6DF9-480E-9375-12BE461C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2443222"/>
            <a:ext cx="4171950" cy="34632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94323D-A5E2-45DA-9770-DBB96B6DD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278" y="2443222"/>
            <a:ext cx="3820140" cy="34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Repository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9DC49DB-17C4-4A34-8CC0-A7DD5D8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39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7">
            <a:extLst>
              <a:ext uri="{FF2B5EF4-FFF2-40B4-BE49-F238E27FC236}">
                <a16:creationId xmlns:a16="http://schemas.microsoft.com/office/drawing/2014/main" id="{3441BDA8-5F99-4CF4-8312-5C232C1976B9}"/>
              </a:ext>
            </a:extLst>
          </p:cNvPr>
          <p:cNvSpPr txBox="1"/>
          <p:nvPr/>
        </p:nvSpPr>
        <p:spPr>
          <a:xfrm>
            <a:off x="650890" y="1152616"/>
            <a:ext cx="6492860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u="sng" spc="10" dirty="0">
                <a:solidFill>
                  <a:srgbClr val="0065BD"/>
                </a:solidFill>
                <a:cs typeface="+mn-ea"/>
                <a:sym typeface="+mn-lt"/>
              </a:rPr>
              <a:t>GraphGallery</a:t>
            </a:r>
            <a:r>
              <a:rPr lang="en-US" altLang="zh-CN" sz="2000" spc="10" dirty="0">
                <a:solidFill>
                  <a:srgbClr val="0065BD"/>
                </a:solidFill>
                <a:cs typeface="+mn-ea"/>
                <a:sym typeface="+mn-lt"/>
              </a:rPr>
              <a:t>: PyTorch based GNN  model gallery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5FADD-5F01-4EDA-95F2-BA94E15F00FF}"/>
              </a:ext>
            </a:extLst>
          </p:cNvPr>
          <p:cNvSpPr txBox="1"/>
          <p:nvPr/>
        </p:nvSpPr>
        <p:spPr>
          <a:xfrm>
            <a:off x="993790" y="1739384"/>
            <a:ext cx="7007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Link: </a:t>
            </a:r>
            <a:r>
              <a:rPr lang="en-US" altLang="zh-CN" dirty="0">
                <a:hlinkClick r:id="rId3"/>
              </a:rPr>
              <a:t>https://github.com/EdisonLeeeee/GraphGallery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2AEA06-DF45-4091-AECB-8C027CF2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3" y="1746987"/>
            <a:ext cx="318817" cy="3096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B4379B-1309-4187-BCEA-B9B31D941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784" y="2551560"/>
            <a:ext cx="6702431" cy="37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1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Deep Learning on Graphs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031608-233E-4E7E-8116-8D46ACB3B393}"/>
              </a:ext>
            </a:extLst>
          </p:cNvPr>
          <p:cNvSpPr txBox="1"/>
          <p:nvPr/>
        </p:nvSpPr>
        <p:spPr>
          <a:xfrm>
            <a:off x="807817" y="1701758"/>
            <a:ext cx="3853989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cs typeface="+mn-ea"/>
                <a:sym typeface="+mn-lt"/>
              </a:rPr>
              <a:t>Graphs are ubiquitous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Social networks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Web graphs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Knowledge graphs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j-ea"/>
                <a:ea typeface="+mj-ea"/>
                <a:cs typeface="+mn-ea"/>
                <a:sym typeface="+mn-lt"/>
              </a:rPr>
              <a:t>…</a:t>
            </a:r>
            <a:endParaRPr lang="zh-CN" altLang="en-US" sz="2000" b="1" dirty="0"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4B98983-A245-44BB-B99B-E87E4CD4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77" y="1310359"/>
            <a:ext cx="3374714" cy="2282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F5BC8C-7F7C-49BA-9DF2-B5B7F4BC3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0" y="4003189"/>
            <a:ext cx="8592811" cy="2306105"/>
          </a:xfrm>
          <a:prstGeom prst="rect">
            <a:avLst/>
          </a:prstGeom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C2DAE2BD-45C0-45FE-BC77-0438E4AC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4</a:t>
            </a:fld>
            <a:endParaRPr lang="zh-CN" altLang="en-US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22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Repository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9DC49DB-17C4-4A34-8CC0-A7DD5D8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40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7">
            <a:extLst>
              <a:ext uri="{FF2B5EF4-FFF2-40B4-BE49-F238E27FC236}">
                <a16:creationId xmlns:a16="http://schemas.microsoft.com/office/drawing/2014/main" id="{3441BDA8-5F99-4CF4-8312-5C232C1976B9}"/>
              </a:ext>
            </a:extLst>
          </p:cNvPr>
          <p:cNvSpPr txBox="1"/>
          <p:nvPr/>
        </p:nvSpPr>
        <p:spPr>
          <a:xfrm>
            <a:off x="650890" y="1152616"/>
            <a:ext cx="6492860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u="sng" spc="10" dirty="0">
                <a:solidFill>
                  <a:srgbClr val="0065BD"/>
                </a:solidFill>
                <a:cs typeface="+mn-ea"/>
                <a:sym typeface="+mn-lt"/>
              </a:rPr>
              <a:t>GraphGallery</a:t>
            </a:r>
            <a:r>
              <a:rPr lang="en-US" altLang="zh-CN" sz="2000" spc="10" dirty="0">
                <a:solidFill>
                  <a:srgbClr val="0065BD"/>
                </a:solidFill>
                <a:cs typeface="+mn-ea"/>
                <a:sym typeface="+mn-lt"/>
              </a:rPr>
              <a:t>: PyTorch based GNN  model gallery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5FADD-5F01-4EDA-95F2-BA94E15F00FF}"/>
              </a:ext>
            </a:extLst>
          </p:cNvPr>
          <p:cNvSpPr txBox="1"/>
          <p:nvPr/>
        </p:nvSpPr>
        <p:spPr>
          <a:xfrm>
            <a:off x="993790" y="1739384"/>
            <a:ext cx="7007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Link: </a:t>
            </a:r>
            <a:r>
              <a:rPr lang="en-US" altLang="zh-CN" dirty="0">
                <a:hlinkClick r:id="rId3"/>
              </a:rPr>
              <a:t>https://github.com/EdisonLeeeee/GraphGallery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2AEA06-DF45-4091-AECB-8C027CF2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3" y="1746987"/>
            <a:ext cx="318817" cy="30964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09250E7-6D21-4840-A434-11A1F5A1997B}"/>
              </a:ext>
            </a:extLst>
          </p:cNvPr>
          <p:cNvGrpSpPr/>
          <p:nvPr/>
        </p:nvGrpSpPr>
        <p:grpSpPr>
          <a:xfrm>
            <a:off x="507046" y="2393317"/>
            <a:ext cx="8217854" cy="3878551"/>
            <a:chOff x="363203" y="1177499"/>
            <a:chExt cx="11512587" cy="5421997"/>
          </a:xfrm>
        </p:grpSpPr>
        <p:sp>
          <p:nvSpPr>
            <p:cNvPr id="127" name="Rounded Rectangle 4">
              <a:extLst>
                <a:ext uri="{FF2B5EF4-FFF2-40B4-BE49-F238E27FC236}">
                  <a16:creationId xmlns:a16="http://schemas.microsoft.com/office/drawing/2014/main" id="{5790B06E-2CD5-4EE4-B9EE-20793BC9F934}"/>
                </a:ext>
              </a:extLst>
            </p:cNvPr>
            <p:cNvSpPr/>
            <p:nvPr/>
          </p:nvSpPr>
          <p:spPr>
            <a:xfrm>
              <a:off x="472009" y="1744841"/>
              <a:ext cx="1685239" cy="1756896"/>
            </a:xfrm>
            <a:prstGeom prst="roundRect">
              <a:avLst/>
            </a:prstGeom>
            <a:solidFill>
              <a:srgbClr val="F4F4F4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098BE78B-0EA5-4CA3-86AA-2428A4C7394F}"/>
                </a:ext>
              </a:extLst>
            </p:cNvPr>
            <p:cNvGrpSpPr/>
            <p:nvPr/>
          </p:nvGrpSpPr>
          <p:grpSpPr>
            <a:xfrm>
              <a:off x="679092" y="2363824"/>
              <a:ext cx="1306673" cy="1018238"/>
              <a:chOff x="996859" y="2624496"/>
              <a:chExt cx="793982" cy="643036"/>
            </a:xfrm>
          </p:grpSpPr>
          <p:sp>
            <p:nvSpPr>
              <p:cNvPr id="129" name="Google Shape;195;p19">
                <a:extLst>
                  <a:ext uri="{FF2B5EF4-FFF2-40B4-BE49-F238E27FC236}">
                    <a16:creationId xmlns:a16="http://schemas.microsoft.com/office/drawing/2014/main" id="{21A64623-2307-457B-AAFE-22B3635E8E06}"/>
                  </a:ext>
                </a:extLst>
              </p:cNvPr>
              <p:cNvSpPr/>
              <p:nvPr/>
            </p:nvSpPr>
            <p:spPr>
              <a:xfrm>
                <a:off x="1016325" y="3095400"/>
                <a:ext cx="77950" cy="79150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66666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0" name="Google Shape;195;p19">
                <a:extLst>
                  <a:ext uri="{FF2B5EF4-FFF2-40B4-BE49-F238E27FC236}">
                    <a16:creationId xmlns:a16="http://schemas.microsoft.com/office/drawing/2014/main" id="{0B36C840-CB05-432C-B5CB-30AC11428E75}"/>
                  </a:ext>
                </a:extLst>
              </p:cNvPr>
              <p:cNvSpPr/>
              <p:nvPr/>
            </p:nvSpPr>
            <p:spPr>
              <a:xfrm>
                <a:off x="1500365" y="3188382"/>
                <a:ext cx="77950" cy="79150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66666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1" name="Google Shape;195;p19">
                <a:extLst>
                  <a:ext uri="{FF2B5EF4-FFF2-40B4-BE49-F238E27FC236}">
                    <a16:creationId xmlns:a16="http://schemas.microsoft.com/office/drawing/2014/main" id="{A421AA33-BB99-44D0-9FC4-D57F1A015358}"/>
                  </a:ext>
                </a:extLst>
              </p:cNvPr>
              <p:cNvSpPr/>
              <p:nvPr/>
            </p:nvSpPr>
            <p:spPr>
              <a:xfrm>
                <a:off x="1325755" y="2808646"/>
                <a:ext cx="77950" cy="79150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66666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2" name="Google Shape;195;p19">
                <a:extLst>
                  <a:ext uri="{FF2B5EF4-FFF2-40B4-BE49-F238E27FC236}">
                    <a16:creationId xmlns:a16="http://schemas.microsoft.com/office/drawing/2014/main" id="{D5A30C16-822F-4CBD-9D83-CA0EBAF0F2FB}"/>
                  </a:ext>
                </a:extLst>
              </p:cNvPr>
              <p:cNvSpPr/>
              <p:nvPr/>
            </p:nvSpPr>
            <p:spPr>
              <a:xfrm>
                <a:off x="1530802" y="3004232"/>
                <a:ext cx="77950" cy="79150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66666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3" name="Google Shape;195;p19">
                <a:extLst>
                  <a:ext uri="{FF2B5EF4-FFF2-40B4-BE49-F238E27FC236}">
                    <a16:creationId xmlns:a16="http://schemas.microsoft.com/office/drawing/2014/main" id="{B94BBC5C-9E32-473A-B6D0-5564701182A7}"/>
                  </a:ext>
                </a:extLst>
              </p:cNvPr>
              <p:cNvSpPr/>
              <p:nvPr/>
            </p:nvSpPr>
            <p:spPr>
              <a:xfrm>
                <a:off x="1712891" y="2924185"/>
                <a:ext cx="77950" cy="79150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66666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4" name="Google Shape;195;p19">
                <a:extLst>
                  <a:ext uri="{FF2B5EF4-FFF2-40B4-BE49-F238E27FC236}">
                    <a16:creationId xmlns:a16="http://schemas.microsoft.com/office/drawing/2014/main" id="{FFDA5393-763C-4D68-936D-608C68CF5710}"/>
                  </a:ext>
                </a:extLst>
              </p:cNvPr>
              <p:cNvSpPr/>
              <p:nvPr/>
            </p:nvSpPr>
            <p:spPr>
              <a:xfrm rot="20211694">
                <a:off x="1177925" y="2952525"/>
                <a:ext cx="77950" cy="79150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66666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5" name="Google Shape;195;p19">
                <a:extLst>
                  <a:ext uri="{FF2B5EF4-FFF2-40B4-BE49-F238E27FC236}">
                    <a16:creationId xmlns:a16="http://schemas.microsoft.com/office/drawing/2014/main" id="{68539DEF-1B78-4A11-92AD-B488E2B68DCC}"/>
                  </a:ext>
                </a:extLst>
              </p:cNvPr>
              <p:cNvSpPr/>
              <p:nvPr/>
            </p:nvSpPr>
            <p:spPr>
              <a:xfrm>
                <a:off x="1460515" y="2624496"/>
                <a:ext cx="77950" cy="79150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66666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6" name="Google Shape;195;p19">
                <a:extLst>
                  <a:ext uri="{FF2B5EF4-FFF2-40B4-BE49-F238E27FC236}">
                    <a16:creationId xmlns:a16="http://schemas.microsoft.com/office/drawing/2014/main" id="{D83D92FF-1456-4C69-B40C-984484FFFEFC}"/>
                  </a:ext>
                </a:extLst>
              </p:cNvPr>
              <p:cNvSpPr/>
              <p:nvPr/>
            </p:nvSpPr>
            <p:spPr>
              <a:xfrm rot="18692596">
                <a:off x="997459" y="2772329"/>
                <a:ext cx="77950" cy="79150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666666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203E3892-E044-4B3B-A36B-D396E360BD7B}"/>
                  </a:ext>
                </a:extLst>
              </p:cNvPr>
              <p:cNvCxnSpPr>
                <a:cxnSpLocks/>
                <a:stCxn id="134" idx="0"/>
                <a:endCxn id="136" idx="4"/>
              </p:cNvCxnSpPr>
              <p:nvPr/>
            </p:nvCxnSpPr>
            <p:spPr>
              <a:xfrm flipH="1" flipV="1">
                <a:off x="1066054" y="2838150"/>
                <a:ext cx="135295" cy="11755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744B6A80-4A19-4C3C-9F9B-C91925B69DA6}"/>
                  </a:ext>
                </a:extLst>
              </p:cNvPr>
              <p:cNvCxnSpPr>
                <a:cxnSpLocks/>
                <a:stCxn id="136" idx="5"/>
                <a:endCxn id="131" idx="2"/>
              </p:cNvCxnSpPr>
              <p:nvPr/>
            </p:nvCxnSpPr>
            <p:spPr>
              <a:xfrm>
                <a:off x="1075655" y="2809836"/>
                <a:ext cx="250100" cy="383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38407FE0-99BE-42A8-8D13-DB05957E998D}"/>
                  </a:ext>
                </a:extLst>
              </p:cNvPr>
              <p:cNvCxnSpPr>
                <a:cxnSpLocks/>
                <a:stCxn id="134" idx="2"/>
                <a:endCxn id="129" idx="7"/>
              </p:cNvCxnSpPr>
              <p:nvPr/>
            </p:nvCxnSpPr>
            <p:spPr>
              <a:xfrm flipH="1">
                <a:off x="1082859" y="3007415"/>
                <a:ext cx="98201" cy="9957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54B15E26-0192-46C0-B0A1-26A48C643CBD}"/>
                  </a:ext>
                </a:extLst>
              </p:cNvPr>
              <p:cNvCxnSpPr>
                <a:cxnSpLocks/>
                <a:stCxn id="130" idx="0"/>
                <a:endCxn id="132" idx="4"/>
              </p:cNvCxnSpPr>
              <p:nvPr/>
            </p:nvCxnSpPr>
            <p:spPr>
              <a:xfrm flipV="1">
                <a:off x="1539340" y="3083382"/>
                <a:ext cx="30437" cy="105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959A016C-2EFB-458C-B6EC-9F818A16CE8A}"/>
                  </a:ext>
                </a:extLst>
              </p:cNvPr>
              <p:cNvCxnSpPr>
                <a:cxnSpLocks/>
                <a:stCxn id="132" idx="7"/>
                <a:endCxn id="133" idx="2"/>
              </p:cNvCxnSpPr>
              <p:nvPr/>
            </p:nvCxnSpPr>
            <p:spPr>
              <a:xfrm flipV="1">
                <a:off x="1597336" y="2963760"/>
                <a:ext cx="115555" cy="5206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BB2AF69A-CFCF-4F83-A807-6827E64E5E01}"/>
                  </a:ext>
                </a:extLst>
              </p:cNvPr>
              <p:cNvCxnSpPr>
                <a:cxnSpLocks/>
                <a:stCxn id="131" idx="7"/>
                <a:endCxn id="135" idx="3"/>
              </p:cNvCxnSpPr>
              <p:nvPr/>
            </p:nvCxnSpPr>
            <p:spPr>
              <a:xfrm flipV="1">
                <a:off x="1392289" y="2692055"/>
                <a:ext cx="79642" cy="128182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B2084961-ACA8-4F43-A66A-4877E79B4D32}"/>
                  </a:ext>
                </a:extLst>
              </p:cNvPr>
              <p:cNvCxnSpPr>
                <a:cxnSpLocks/>
                <a:stCxn id="131" idx="5"/>
                <a:endCxn id="132" idx="1"/>
              </p:cNvCxnSpPr>
              <p:nvPr/>
            </p:nvCxnSpPr>
            <p:spPr>
              <a:xfrm>
                <a:off x="1392289" y="2876205"/>
                <a:ext cx="149929" cy="13961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4" name="Google Shape;195;p19">
                <a:extLst>
                  <a:ext uri="{FF2B5EF4-FFF2-40B4-BE49-F238E27FC236}">
                    <a16:creationId xmlns:a16="http://schemas.microsoft.com/office/drawing/2014/main" id="{8CAF0143-323C-4439-92F8-651B3E1AFCCD}"/>
                  </a:ext>
                </a:extLst>
              </p:cNvPr>
              <p:cNvSpPr/>
              <p:nvPr/>
            </p:nvSpPr>
            <p:spPr>
              <a:xfrm>
                <a:off x="1317717" y="3134975"/>
                <a:ext cx="77950" cy="79150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666666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C84F33F2-DBA3-4BDF-BA31-98EAF41A5F21}"/>
                  </a:ext>
                </a:extLst>
              </p:cNvPr>
              <p:cNvCxnSpPr>
                <a:cxnSpLocks/>
                <a:stCxn id="131" idx="4"/>
                <a:endCxn id="144" idx="0"/>
              </p:cNvCxnSpPr>
              <p:nvPr/>
            </p:nvCxnSpPr>
            <p:spPr>
              <a:xfrm flipH="1">
                <a:off x="1356692" y="2887796"/>
                <a:ext cx="8038" cy="24717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701E8659-E96F-4AD1-BE8E-496DD37D3F74}"/>
                  </a:ext>
                </a:extLst>
              </p:cNvPr>
              <p:cNvCxnSpPr>
                <a:cxnSpLocks/>
                <a:stCxn id="134" idx="4"/>
                <a:endCxn id="144" idx="1"/>
              </p:cNvCxnSpPr>
              <p:nvPr/>
            </p:nvCxnSpPr>
            <p:spPr>
              <a:xfrm>
                <a:off x="1232451" y="3028492"/>
                <a:ext cx="96682" cy="11807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167A26CD-5856-464B-98A9-A65305A4EBC7}"/>
                </a:ext>
              </a:extLst>
            </p:cNvPr>
            <p:cNvSpPr txBox="1"/>
            <p:nvPr/>
          </p:nvSpPr>
          <p:spPr>
            <a:xfrm>
              <a:off x="406996" y="1177499"/>
              <a:ext cx="1788491" cy="455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Input Graph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9AAA33D8-D61A-442D-AEDB-57C8B704667D}"/>
                </a:ext>
              </a:extLst>
            </p:cNvPr>
            <p:cNvSpPr txBox="1"/>
            <p:nvPr/>
          </p:nvSpPr>
          <p:spPr>
            <a:xfrm>
              <a:off x="565959" y="1825150"/>
              <a:ext cx="1486186" cy="58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cs typeface="+mn-ea"/>
                  <a:sym typeface="+mn-lt"/>
                </a:rPr>
                <a:t>Built-in or</a:t>
              </a:r>
            </a:p>
            <a:p>
              <a:pPr algn="ctr"/>
              <a:r>
                <a:rPr lang="en-US" altLang="zh-CN" sz="1100" dirty="0">
                  <a:cs typeface="+mn-ea"/>
                  <a:sym typeface="+mn-lt"/>
                </a:rPr>
                <a:t>User-defined</a:t>
              </a:r>
            </a:p>
          </p:txBody>
        </p:sp>
        <p:sp>
          <p:nvSpPr>
            <p:cNvPr id="149" name="箭头: 右 148">
              <a:extLst>
                <a:ext uri="{FF2B5EF4-FFF2-40B4-BE49-F238E27FC236}">
                  <a16:creationId xmlns:a16="http://schemas.microsoft.com/office/drawing/2014/main" id="{CE34326C-21EF-4741-BB57-B4F25F91A9E2}"/>
                </a:ext>
              </a:extLst>
            </p:cNvPr>
            <p:cNvSpPr/>
            <p:nvPr/>
          </p:nvSpPr>
          <p:spPr>
            <a:xfrm>
              <a:off x="2288569" y="2556136"/>
              <a:ext cx="382263" cy="54000"/>
            </a:xfrm>
            <a:prstGeom prst="rightArrow">
              <a:avLst>
                <a:gd name="adj1" fmla="val 11734"/>
                <a:gd name="adj2" fmla="val 119150"/>
              </a:avLst>
            </a:prstGeom>
            <a:solidFill>
              <a:srgbClr val="FF7C80"/>
            </a:solidFill>
            <a:ln w="635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1C2107E3-695A-4852-A2A5-64F03CED49CC}"/>
                </a:ext>
              </a:extLst>
            </p:cNvPr>
            <p:cNvSpPr txBox="1"/>
            <p:nvPr/>
          </p:nvSpPr>
          <p:spPr>
            <a:xfrm>
              <a:off x="2746884" y="1182092"/>
              <a:ext cx="2347097" cy="45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C00000"/>
                  </a:solidFill>
                  <a:cs typeface="+mn-ea"/>
                  <a:sym typeface="+mn-lt"/>
                </a:rPr>
                <a:t>Model Building</a:t>
              </a:r>
            </a:p>
          </p:txBody>
        </p: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CD9BEDDA-E5C9-44FC-AFD7-FC593E2E9DE1}"/>
                </a:ext>
              </a:extLst>
            </p:cNvPr>
            <p:cNvGrpSpPr/>
            <p:nvPr/>
          </p:nvGrpSpPr>
          <p:grpSpPr>
            <a:xfrm>
              <a:off x="5778747" y="1760850"/>
              <a:ext cx="5856564" cy="1680106"/>
              <a:chOff x="5596902" y="793197"/>
              <a:chExt cx="6324780" cy="1680106"/>
            </a:xfrm>
          </p:grpSpPr>
          <p:sp>
            <p:nvSpPr>
              <p:cNvPr id="152" name="Rounded Rectangle 4">
                <a:extLst>
                  <a:ext uri="{FF2B5EF4-FFF2-40B4-BE49-F238E27FC236}">
                    <a16:creationId xmlns:a16="http://schemas.microsoft.com/office/drawing/2014/main" id="{1E49C65A-FC14-4FB1-98C1-017171A8946D}"/>
                  </a:ext>
                </a:extLst>
              </p:cNvPr>
              <p:cNvSpPr/>
              <p:nvPr/>
            </p:nvSpPr>
            <p:spPr>
              <a:xfrm>
                <a:off x="5596902" y="793197"/>
                <a:ext cx="6324780" cy="1680106"/>
              </a:xfrm>
              <a:prstGeom prst="roundRect">
                <a:avLst/>
              </a:prstGeom>
              <a:solidFill>
                <a:srgbClr val="F4F4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153" name="Rounded Rectangle 7">
                <a:extLst>
                  <a:ext uri="{FF2B5EF4-FFF2-40B4-BE49-F238E27FC236}">
                    <a16:creationId xmlns:a16="http://schemas.microsoft.com/office/drawing/2014/main" id="{06582634-D50A-4822-94E0-AEB75C64ED71}"/>
                  </a:ext>
                </a:extLst>
              </p:cNvPr>
              <p:cNvSpPr/>
              <p:nvPr/>
            </p:nvSpPr>
            <p:spPr>
              <a:xfrm>
                <a:off x="5852261" y="1831849"/>
                <a:ext cx="5794453" cy="429611"/>
              </a:xfrm>
              <a:prstGeom prst="roundRect">
                <a:avLst/>
              </a:prstGeom>
              <a:solidFill>
                <a:srgbClr val="FFF2CC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Unified Interfaces for Training/Validation</a:t>
                </a:r>
                <a:endParaRPr lang="zh-CN" alt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154" name="Rounded Rectangle 7">
                <a:extLst>
                  <a:ext uri="{FF2B5EF4-FFF2-40B4-BE49-F238E27FC236}">
                    <a16:creationId xmlns:a16="http://schemas.microsoft.com/office/drawing/2014/main" id="{50D2A76B-24BC-46A1-8EF6-3F29C887F390}"/>
                  </a:ext>
                </a:extLst>
              </p:cNvPr>
              <p:cNvSpPr/>
              <p:nvPr/>
            </p:nvSpPr>
            <p:spPr>
              <a:xfrm>
                <a:off x="5852261" y="1075177"/>
                <a:ext cx="1283616" cy="621446"/>
              </a:xfrm>
              <a:prstGeom prst="roundRect">
                <a:avLst/>
              </a:prstGeom>
              <a:solidFill>
                <a:srgbClr val="D9ECF2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Early </a:t>
                </a:r>
              </a:p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Stopping</a:t>
                </a:r>
                <a:endParaRPr lang="zh-CN" alt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155" name="Rounded Rectangle 7">
                <a:extLst>
                  <a:ext uri="{FF2B5EF4-FFF2-40B4-BE49-F238E27FC236}">
                    <a16:creationId xmlns:a16="http://schemas.microsoft.com/office/drawing/2014/main" id="{820D0C95-A44B-4B0D-A5B9-BFA7CEC3F8B3}"/>
                  </a:ext>
                </a:extLst>
              </p:cNvPr>
              <p:cNvSpPr/>
              <p:nvPr/>
            </p:nvSpPr>
            <p:spPr>
              <a:xfrm>
                <a:off x="7277772" y="1100870"/>
                <a:ext cx="1518679" cy="600903"/>
              </a:xfrm>
              <a:prstGeom prst="roundRect">
                <a:avLst/>
              </a:prstGeom>
              <a:solidFill>
                <a:srgbClr val="D9ECF2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Model </a:t>
                </a:r>
              </a:p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Checkpoint</a:t>
                </a:r>
                <a:endParaRPr lang="zh-CN" alt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156" name="Rounded Rectangle 7">
                <a:extLst>
                  <a:ext uri="{FF2B5EF4-FFF2-40B4-BE49-F238E27FC236}">
                    <a16:creationId xmlns:a16="http://schemas.microsoft.com/office/drawing/2014/main" id="{E881814C-23D8-4B3E-BF21-156AE064AE55}"/>
                  </a:ext>
                </a:extLst>
              </p:cNvPr>
              <p:cNvSpPr/>
              <p:nvPr/>
            </p:nvSpPr>
            <p:spPr>
              <a:xfrm>
                <a:off x="8938346" y="1095719"/>
                <a:ext cx="1283616" cy="600904"/>
              </a:xfrm>
              <a:prstGeom prst="roundRect">
                <a:avLst/>
              </a:prstGeom>
              <a:solidFill>
                <a:srgbClr val="D9ECF2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Logger</a:t>
                </a:r>
                <a:endParaRPr lang="zh-CN" alt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157" name="Rounded Rectangle 7">
                <a:extLst>
                  <a:ext uri="{FF2B5EF4-FFF2-40B4-BE49-F238E27FC236}">
                    <a16:creationId xmlns:a16="http://schemas.microsoft.com/office/drawing/2014/main" id="{FC0EFF67-9B49-499E-B942-33E9505FD62A}"/>
                  </a:ext>
                </a:extLst>
              </p:cNvPr>
              <p:cNvSpPr/>
              <p:nvPr/>
            </p:nvSpPr>
            <p:spPr>
              <a:xfrm>
                <a:off x="10363857" y="1105230"/>
                <a:ext cx="1283616" cy="600904"/>
              </a:xfrm>
              <a:prstGeom prst="roundRect">
                <a:avLst/>
              </a:prstGeom>
              <a:solidFill>
                <a:srgbClr val="D9ECF2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cs typeface="+mn-ea"/>
                    <a:sym typeface="+mn-lt"/>
                  </a:rPr>
                  <a:t>…</a:t>
                </a:r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58" name="箭头: 右 157">
              <a:extLst>
                <a:ext uri="{FF2B5EF4-FFF2-40B4-BE49-F238E27FC236}">
                  <a16:creationId xmlns:a16="http://schemas.microsoft.com/office/drawing/2014/main" id="{AD8E6270-3C9D-4336-84F9-AE05496637B2}"/>
                </a:ext>
              </a:extLst>
            </p:cNvPr>
            <p:cNvSpPr/>
            <p:nvPr/>
          </p:nvSpPr>
          <p:spPr>
            <a:xfrm>
              <a:off x="5133385" y="2556136"/>
              <a:ext cx="382263" cy="54000"/>
            </a:xfrm>
            <a:prstGeom prst="rightArrow">
              <a:avLst>
                <a:gd name="adj1" fmla="val 11734"/>
                <a:gd name="adj2" fmla="val 119150"/>
              </a:avLst>
            </a:prstGeom>
            <a:solidFill>
              <a:srgbClr val="FF7C80"/>
            </a:solidFill>
            <a:ln w="635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2576ECEF-53D6-40E5-BCCD-DF92E02DD332}"/>
                </a:ext>
              </a:extLst>
            </p:cNvPr>
            <p:cNvSpPr txBox="1"/>
            <p:nvPr/>
          </p:nvSpPr>
          <p:spPr>
            <a:xfrm>
              <a:off x="7151618" y="1182092"/>
              <a:ext cx="2651544" cy="45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Training Pipeline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75177CFC-2BFC-4B84-B395-6DD58683F247}"/>
                </a:ext>
              </a:extLst>
            </p:cNvPr>
            <p:cNvGrpSpPr/>
            <p:nvPr/>
          </p:nvGrpSpPr>
          <p:grpSpPr>
            <a:xfrm>
              <a:off x="2928326" y="1742538"/>
              <a:ext cx="2000089" cy="1761502"/>
              <a:chOff x="2896841" y="1676991"/>
              <a:chExt cx="2000089" cy="1761502"/>
            </a:xfrm>
          </p:grpSpPr>
          <p:sp>
            <p:nvSpPr>
              <p:cNvPr id="161" name="Rounded Rectangle 4">
                <a:extLst>
                  <a:ext uri="{FF2B5EF4-FFF2-40B4-BE49-F238E27FC236}">
                    <a16:creationId xmlns:a16="http://schemas.microsoft.com/office/drawing/2014/main" id="{0BB5A4F5-8510-4849-A7D2-3E204D32A10C}"/>
                  </a:ext>
                </a:extLst>
              </p:cNvPr>
              <p:cNvSpPr/>
              <p:nvPr/>
            </p:nvSpPr>
            <p:spPr>
              <a:xfrm>
                <a:off x="2896841" y="1676991"/>
                <a:ext cx="2000089" cy="1761502"/>
              </a:xfrm>
              <a:prstGeom prst="roundRect">
                <a:avLst/>
              </a:prstGeom>
              <a:solidFill>
                <a:srgbClr val="F4F4F4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2" name="Rounded Rectangle 7">
                <a:extLst>
                  <a:ext uri="{FF2B5EF4-FFF2-40B4-BE49-F238E27FC236}">
                    <a16:creationId xmlns:a16="http://schemas.microsoft.com/office/drawing/2014/main" id="{4F740198-9C26-42C2-B8E0-D02825B9EE2E}"/>
                  </a:ext>
                </a:extLst>
              </p:cNvPr>
              <p:cNvSpPr/>
              <p:nvPr/>
            </p:nvSpPr>
            <p:spPr>
              <a:xfrm>
                <a:off x="3029802" y="1963936"/>
                <a:ext cx="1753812" cy="361069"/>
              </a:xfrm>
              <a:prstGeom prst="roundRect">
                <a:avLst/>
              </a:prstGeom>
              <a:solidFill>
                <a:srgbClr val="F4CCCC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100" dirty="0">
                    <a:cs typeface="+mn-ea"/>
                    <a:sym typeface="+mn-lt"/>
                  </a:rPr>
                  <a:t>Building Blocks 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163" name="Rounded Rectangle 7">
                <a:extLst>
                  <a:ext uri="{FF2B5EF4-FFF2-40B4-BE49-F238E27FC236}">
                    <a16:creationId xmlns:a16="http://schemas.microsoft.com/office/drawing/2014/main" id="{43730032-28D6-4888-8FD9-5FC97F8B3A86}"/>
                  </a:ext>
                </a:extLst>
              </p:cNvPr>
              <p:cNvSpPr/>
              <p:nvPr/>
            </p:nvSpPr>
            <p:spPr>
              <a:xfrm>
                <a:off x="3029802" y="2390422"/>
                <a:ext cx="1753812" cy="361069"/>
              </a:xfrm>
              <a:prstGeom prst="roundRect">
                <a:avLst/>
              </a:prstGeom>
              <a:solidFill>
                <a:srgbClr val="F4CCCC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100" dirty="0">
                    <a:cs typeface="+mn-ea"/>
                    <a:sym typeface="+mn-lt"/>
                  </a:rPr>
                  <a:t>Model Gallery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164" name="Rounded Rectangle 7">
                <a:extLst>
                  <a:ext uri="{FF2B5EF4-FFF2-40B4-BE49-F238E27FC236}">
                    <a16:creationId xmlns:a16="http://schemas.microsoft.com/office/drawing/2014/main" id="{53197F90-CF00-4CFA-9A0E-533811ABF343}"/>
                  </a:ext>
                </a:extLst>
              </p:cNvPr>
              <p:cNvSpPr/>
              <p:nvPr/>
            </p:nvSpPr>
            <p:spPr>
              <a:xfrm>
                <a:off x="3029802" y="2816908"/>
                <a:ext cx="1753811" cy="361069"/>
              </a:xfrm>
              <a:prstGeom prst="roundRect">
                <a:avLst/>
              </a:prstGeom>
              <a:solidFill>
                <a:srgbClr val="F4CCCC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cs typeface="+mn-ea"/>
                    <a:sym typeface="+mn-lt"/>
                  </a:rPr>
                  <a:t>…</a:t>
                </a:r>
                <a:endParaRPr lang="zh-CN" altLang="en-US" sz="1400" b="1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65" name="Elbow Connector 37">
              <a:extLst>
                <a:ext uri="{FF2B5EF4-FFF2-40B4-BE49-F238E27FC236}">
                  <a16:creationId xmlns:a16="http://schemas.microsoft.com/office/drawing/2014/main" id="{9447F663-FBF3-4B16-9681-EA7BB1896958}"/>
                </a:ext>
              </a:extLst>
            </p:cNvPr>
            <p:cNvCxnSpPr>
              <a:cxnSpLocks/>
              <a:stCxn id="167" idx="3"/>
            </p:cNvCxnSpPr>
            <p:nvPr/>
          </p:nvCxnSpPr>
          <p:spPr>
            <a:xfrm rot="5400000" flipH="1" flipV="1">
              <a:off x="4752268" y="-5111"/>
              <a:ext cx="508693" cy="7400828"/>
            </a:xfrm>
            <a:prstGeom prst="bentConnector3">
              <a:avLst>
                <a:gd name="adj1" fmla="val -8536"/>
              </a:avLst>
            </a:prstGeom>
            <a:ln w="63500">
              <a:solidFill>
                <a:srgbClr val="4D4543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873614E2-7F70-4494-A350-52E269A7E15C}"/>
                </a:ext>
              </a:extLst>
            </p:cNvPr>
            <p:cNvSpPr txBox="1"/>
            <p:nvPr/>
          </p:nvSpPr>
          <p:spPr>
            <a:xfrm>
              <a:off x="4015442" y="3541762"/>
              <a:ext cx="1571264" cy="45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Data Flow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10EA5C40-BFA8-48F2-87C7-EEBAC7E33E8B}"/>
                </a:ext>
              </a:extLst>
            </p:cNvPr>
            <p:cNvSpPr/>
            <p:nvPr/>
          </p:nvSpPr>
          <p:spPr>
            <a:xfrm rot="5400000" flipV="1">
              <a:off x="1090139" y="3702702"/>
              <a:ext cx="432123" cy="61770"/>
            </a:xfrm>
            <a:prstGeom prst="rect">
              <a:avLst/>
            </a:prstGeom>
            <a:solidFill>
              <a:srgbClr val="4D4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C053BB0F-88F1-46D1-B1A7-6078505F4E0B}"/>
                </a:ext>
              </a:extLst>
            </p:cNvPr>
            <p:cNvGrpSpPr/>
            <p:nvPr/>
          </p:nvGrpSpPr>
          <p:grpSpPr>
            <a:xfrm>
              <a:off x="7945992" y="4572387"/>
              <a:ext cx="3689319" cy="1538738"/>
              <a:chOff x="6400800" y="4525347"/>
              <a:chExt cx="5543178" cy="2034073"/>
            </a:xfrm>
          </p:grpSpPr>
          <p:sp>
            <p:nvSpPr>
              <p:cNvPr id="169" name="Rounded Rectangle 4">
                <a:extLst>
                  <a:ext uri="{FF2B5EF4-FFF2-40B4-BE49-F238E27FC236}">
                    <a16:creationId xmlns:a16="http://schemas.microsoft.com/office/drawing/2014/main" id="{2500209B-E709-4BA6-84B1-A0091D3AA602}"/>
                  </a:ext>
                </a:extLst>
              </p:cNvPr>
              <p:cNvSpPr/>
              <p:nvPr/>
            </p:nvSpPr>
            <p:spPr>
              <a:xfrm>
                <a:off x="6400800" y="4525347"/>
                <a:ext cx="5543178" cy="20340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cs typeface="+mn-ea"/>
                  <a:sym typeface="+mn-lt"/>
                </a:endParaRPr>
              </a:p>
            </p:txBody>
          </p:sp>
          <p:grpSp>
            <p:nvGrpSpPr>
              <p:cNvPr id="170" name="组合 169">
                <a:extLst>
                  <a:ext uri="{FF2B5EF4-FFF2-40B4-BE49-F238E27FC236}">
                    <a16:creationId xmlns:a16="http://schemas.microsoft.com/office/drawing/2014/main" id="{A955689D-9DD1-4026-90A8-DC28E99655DD}"/>
                  </a:ext>
                </a:extLst>
              </p:cNvPr>
              <p:cNvGrpSpPr/>
              <p:nvPr/>
            </p:nvGrpSpPr>
            <p:grpSpPr>
              <a:xfrm>
                <a:off x="6598502" y="4660903"/>
                <a:ext cx="5252225" cy="1733100"/>
                <a:chOff x="5506302" y="4648203"/>
                <a:chExt cx="5252225" cy="1733100"/>
              </a:xfrm>
            </p:grpSpPr>
            <p:sp>
              <p:nvSpPr>
                <p:cNvPr id="171" name="Google Shape;3110;p49">
                  <a:extLst>
                    <a:ext uri="{FF2B5EF4-FFF2-40B4-BE49-F238E27FC236}">
                      <a16:creationId xmlns:a16="http://schemas.microsoft.com/office/drawing/2014/main" id="{F80422C5-1831-442F-A4A2-BBAC0EA1C2C9}"/>
                    </a:ext>
                  </a:extLst>
                </p:cNvPr>
                <p:cNvSpPr/>
                <p:nvPr/>
              </p:nvSpPr>
              <p:spPr>
                <a:xfrm>
                  <a:off x="5506302" y="464820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Google Shape;3111;p49">
                  <a:extLst>
                    <a:ext uri="{FF2B5EF4-FFF2-40B4-BE49-F238E27FC236}">
                      <a16:creationId xmlns:a16="http://schemas.microsoft.com/office/drawing/2014/main" id="{DE8C73EE-5696-469C-9EE6-971A7593B773}"/>
                    </a:ext>
                  </a:extLst>
                </p:cNvPr>
                <p:cNvSpPr/>
                <p:nvPr/>
              </p:nvSpPr>
              <p:spPr>
                <a:xfrm>
                  <a:off x="5506302" y="527715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Google Shape;3112;p49">
                  <a:extLst>
                    <a:ext uri="{FF2B5EF4-FFF2-40B4-BE49-F238E27FC236}">
                      <a16:creationId xmlns:a16="http://schemas.microsoft.com/office/drawing/2014/main" id="{8674BDCC-449D-4AF4-BFC8-A85E5ED0C192}"/>
                    </a:ext>
                  </a:extLst>
                </p:cNvPr>
                <p:cNvSpPr/>
                <p:nvPr/>
              </p:nvSpPr>
              <p:spPr>
                <a:xfrm>
                  <a:off x="5507652" y="590610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Google Shape;3113;p49">
                  <a:extLst>
                    <a:ext uri="{FF2B5EF4-FFF2-40B4-BE49-F238E27FC236}">
                      <a16:creationId xmlns:a16="http://schemas.microsoft.com/office/drawing/2014/main" id="{7E727DA5-CC72-4FB4-8130-7ADD1060A35F}"/>
                    </a:ext>
                  </a:extLst>
                </p:cNvPr>
                <p:cNvSpPr/>
                <p:nvPr/>
              </p:nvSpPr>
              <p:spPr>
                <a:xfrm>
                  <a:off x="6444621" y="464820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Google Shape;3114;p49">
                  <a:extLst>
                    <a:ext uri="{FF2B5EF4-FFF2-40B4-BE49-F238E27FC236}">
                      <a16:creationId xmlns:a16="http://schemas.microsoft.com/office/drawing/2014/main" id="{0988430C-F140-4054-A7CD-0282FCAA1D74}"/>
                    </a:ext>
                  </a:extLst>
                </p:cNvPr>
                <p:cNvSpPr/>
                <p:nvPr/>
              </p:nvSpPr>
              <p:spPr>
                <a:xfrm>
                  <a:off x="6444621" y="527715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Google Shape;3115;p49">
                  <a:extLst>
                    <a:ext uri="{FF2B5EF4-FFF2-40B4-BE49-F238E27FC236}">
                      <a16:creationId xmlns:a16="http://schemas.microsoft.com/office/drawing/2014/main" id="{A838C1C6-88D4-441A-AECF-F920B3A1CEFA}"/>
                    </a:ext>
                  </a:extLst>
                </p:cNvPr>
                <p:cNvSpPr/>
                <p:nvPr/>
              </p:nvSpPr>
              <p:spPr>
                <a:xfrm>
                  <a:off x="6445971" y="590610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Google Shape;3116;p49">
                  <a:extLst>
                    <a:ext uri="{FF2B5EF4-FFF2-40B4-BE49-F238E27FC236}">
                      <a16:creationId xmlns:a16="http://schemas.microsoft.com/office/drawing/2014/main" id="{D69D9477-E6CC-45C1-A40F-40222F79E9EB}"/>
                    </a:ext>
                  </a:extLst>
                </p:cNvPr>
                <p:cNvSpPr/>
                <p:nvPr/>
              </p:nvSpPr>
              <p:spPr>
                <a:xfrm>
                  <a:off x="8321258" y="464820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Google Shape;3117;p49">
                  <a:extLst>
                    <a:ext uri="{FF2B5EF4-FFF2-40B4-BE49-F238E27FC236}">
                      <a16:creationId xmlns:a16="http://schemas.microsoft.com/office/drawing/2014/main" id="{D137709D-0883-46F8-94D6-572A92BB0AC1}"/>
                    </a:ext>
                  </a:extLst>
                </p:cNvPr>
                <p:cNvSpPr/>
                <p:nvPr/>
              </p:nvSpPr>
              <p:spPr>
                <a:xfrm>
                  <a:off x="8321258" y="527715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Google Shape;3118;p49">
                  <a:extLst>
                    <a:ext uri="{FF2B5EF4-FFF2-40B4-BE49-F238E27FC236}">
                      <a16:creationId xmlns:a16="http://schemas.microsoft.com/office/drawing/2014/main" id="{45C6FD6A-2AE8-4BFA-B7B1-4CD31DC21684}"/>
                    </a:ext>
                  </a:extLst>
                </p:cNvPr>
                <p:cNvSpPr/>
                <p:nvPr/>
              </p:nvSpPr>
              <p:spPr>
                <a:xfrm>
                  <a:off x="8322608" y="590610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Google Shape;3119;p49">
                  <a:extLst>
                    <a:ext uri="{FF2B5EF4-FFF2-40B4-BE49-F238E27FC236}">
                      <a16:creationId xmlns:a16="http://schemas.microsoft.com/office/drawing/2014/main" id="{6A81FDDA-A0AC-4F80-A8C2-F334B63F7F73}"/>
                    </a:ext>
                  </a:extLst>
                </p:cNvPr>
                <p:cNvSpPr/>
                <p:nvPr/>
              </p:nvSpPr>
              <p:spPr>
                <a:xfrm>
                  <a:off x="9259577" y="464820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Google Shape;3120;p49">
                  <a:extLst>
                    <a:ext uri="{FF2B5EF4-FFF2-40B4-BE49-F238E27FC236}">
                      <a16:creationId xmlns:a16="http://schemas.microsoft.com/office/drawing/2014/main" id="{9E3F5526-7884-4E1C-80AB-364760723035}"/>
                    </a:ext>
                  </a:extLst>
                </p:cNvPr>
                <p:cNvSpPr/>
                <p:nvPr/>
              </p:nvSpPr>
              <p:spPr>
                <a:xfrm>
                  <a:off x="9259577" y="527715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Google Shape;3121;p49">
                  <a:extLst>
                    <a:ext uri="{FF2B5EF4-FFF2-40B4-BE49-F238E27FC236}">
                      <a16:creationId xmlns:a16="http://schemas.microsoft.com/office/drawing/2014/main" id="{F8E80B6A-C0E3-4C1D-AF7F-801495C70511}"/>
                    </a:ext>
                  </a:extLst>
                </p:cNvPr>
                <p:cNvSpPr/>
                <p:nvPr/>
              </p:nvSpPr>
              <p:spPr>
                <a:xfrm>
                  <a:off x="9260927" y="5906103"/>
                  <a:ext cx="467400" cy="475200"/>
                </a:xfrm>
                <a:prstGeom prst="ellipse">
                  <a:avLst/>
                </a:prstGeom>
                <a:solidFill>
                  <a:srgbClr val="D9EAD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183" name="Google Shape;3122;p49">
                  <a:extLst>
                    <a:ext uri="{FF2B5EF4-FFF2-40B4-BE49-F238E27FC236}">
                      <a16:creationId xmlns:a16="http://schemas.microsoft.com/office/drawing/2014/main" id="{3128C43F-C27D-44D3-A0FE-88D5C5F07A3F}"/>
                    </a:ext>
                  </a:extLst>
                </p:cNvPr>
                <p:cNvCxnSpPr>
                  <a:cxnSpLocks/>
                  <a:stCxn id="171" idx="6"/>
                  <a:endCxn id="174" idx="2"/>
                </p:cNvCxnSpPr>
                <p:nvPr/>
              </p:nvCxnSpPr>
              <p:spPr>
                <a:xfrm>
                  <a:off x="5973702" y="4885803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84" name="Google Shape;3123;p49">
                  <a:extLst>
                    <a:ext uri="{FF2B5EF4-FFF2-40B4-BE49-F238E27FC236}">
                      <a16:creationId xmlns:a16="http://schemas.microsoft.com/office/drawing/2014/main" id="{AAA43C03-AD18-4394-8D00-28340D075DAC}"/>
                    </a:ext>
                  </a:extLst>
                </p:cNvPr>
                <p:cNvCxnSpPr>
                  <a:cxnSpLocks/>
                  <a:stCxn id="171" idx="6"/>
                  <a:endCxn id="175" idx="2"/>
                </p:cNvCxnSpPr>
                <p:nvPr/>
              </p:nvCxnSpPr>
              <p:spPr>
                <a:xfrm>
                  <a:off x="5973702" y="4885803"/>
                  <a:ext cx="471000" cy="62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85" name="Google Shape;3124;p49">
                  <a:extLst>
                    <a:ext uri="{FF2B5EF4-FFF2-40B4-BE49-F238E27FC236}">
                      <a16:creationId xmlns:a16="http://schemas.microsoft.com/office/drawing/2014/main" id="{CA55A14C-5CC7-4AA4-AFAA-13B90E00ADD7}"/>
                    </a:ext>
                  </a:extLst>
                </p:cNvPr>
                <p:cNvCxnSpPr>
                  <a:cxnSpLocks/>
                  <a:endCxn id="176" idx="2"/>
                </p:cNvCxnSpPr>
                <p:nvPr/>
              </p:nvCxnSpPr>
              <p:spPr>
                <a:xfrm>
                  <a:off x="5973771" y="4885803"/>
                  <a:ext cx="472200" cy="125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86" name="Google Shape;3125;p49">
                  <a:extLst>
                    <a:ext uri="{FF2B5EF4-FFF2-40B4-BE49-F238E27FC236}">
                      <a16:creationId xmlns:a16="http://schemas.microsoft.com/office/drawing/2014/main" id="{4BB09C88-36A4-443B-BA84-78293C578012}"/>
                    </a:ext>
                  </a:extLst>
                </p:cNvPr>
                <p:cNvCxnSpPr>
                  <a:cxnSpLocks/>
                  <a:stCxn id="172" idx="6"/>
                  <a:endCxn id="174" idx="2"/>
                </p:cNvCxnSpPr>
                <p:nvPr/>
              </p:nvCxnSpPr>
              <p:spPr>
                <a:xfrm rot="10800000" flipH="1">
                  <a:off x="5973702" y="4885953"/>
                  <a:ext cx="471000" cy="62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87" name="Google Shape;3126;p49">
                  <a:extLst>
                    <a:ext uri="{FF2B5EF4-FFF2-40B4-BE49-F238E27FC236}">
                      <a16:creationId xmlns:a16="http://schemas.microsoft.com/office/drawing/2014/main" id="{5FB0AF1E-EC3E-49BD-8724-8D0E96E611DB}"/>
                    </a:ext>
                  </a:extLst>
                </p:cNvPr>
                <p:cNvCxnSpPr>
                  <a:cxnSpLocks/>
                  <a:stCxn id="172" idx="6"/>
                  <a:endCxn id="175" idx="2"/>
                </p:cNvCxnSpPr>
                <p:nvPr/>
              </p:nvCxnSpPr>
              <p:spPr>
                <a:xfrm>
                  <a:off x="5973702" y="5514753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88" name="Google Shape;3127;p49">
                  <a:extLst>
                    <a:ext uri="{FF2B5EF4-FFF2-40B4-BE49-F238E27FC236}">
                      <a16:creationId xmlns:a16="http://schemas.microsoft.com/office/drawing/2014/main" id="{8F519713-FCB6-41FF-883A-2689D8CDBF2D}"/>
                    </a:ext>
                  </a:extLst>
                </p:cNvPr>
                <p:cNvCxnSpPr>
                  <a:cxnSpLocks/>
                  <a:stCxn id="172" idx="6"/>
                  <a:endCxn id="176" idx="2"/>
                </p:cNvCxnSpPr>
                <p:nvPr/>
              </p:nvCxnSpPr>
              <p:spPr>
                <a:xfrm>
                  <a:off x="5973702" y="5514753"/>
                  <a:ext cx="472200" cy="62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89" name="Google Shape;3128;p49">
                  <a:extLst>
                    <a:ext uri="{FF2B5EF4-FFF2-40B4-BE49-F238E27FC236}">
                      <a16:creationId xmlns:a16="http://schemas.microsoft.com/office/drawing/2014/main" id="{27CB5D72-5DFA-4AAD-9593-481A7CBE2401}"/>
                    </a:ext>
                  </a:extLst>
                </p:cNvPr>
                <p:cNvCxnSpPr>
                  <a:cxnSpLocks/>
                  <a:stCxn id="173" idx="6"/>
                  <a:endCxn id="174" idx="2"/>
                </p:cNvCxnSpPr>
                <p:nvPr/>
              </p:nvCxnSpPr>
              <p:spPr>
                <a:xfrm rot="10800000" flipH="1">
                  <a:off x="5975052" y="4885803"/>
                  <a:ext cx="469500" cy="125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90" name="Google Shape;3129;p49">
                  <a:extLst>
                    <a:ext uri="{FF2B5EF4-FFF2-40B4-BE49-F238E27FC236}">
                      <a16:creationId xmlns:a16="http://schemas.microsoft.com/office/drawing/2014/main" id="{83F33F6C-6AFF-40DC-B6B2-FD21BC5102CF}"/>
                    </a:ext>
                  </a:extLst>
                </p:cNvPr>
                <p:cNvCxnSpPr>
                  <a:cxnSpLocks/>
                  <a:stCxn id="173" idx="6"/>
                  <a:endCxn id="175" idx="2"/>
                </p:cNvCxnSpPr>
                <p:nvPr/>
              </p:nvCxnSpPr>
              <p:spPr>
                <a:xfrm rot="10800000" flipH="1">
                  <a:off x="5975052" y="5514603"/>
                  <a:ext cx="469500" cy="62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91" name="Google Shape;3130;p49">
                  <a:extLst>
                    <a:ext uri="{FF2B5EF4-FFF2-40B4-BE49-F238E27FC236}">
                      <a16:creationId xmlns:a16="http://schemas.microsoft.com/office/drawing/2014/main" id="{892A6CF1-BFA3-4533-A5AC-45817F3E473A}"/>
                    </a:ext>
                  </a:extLst>
                </p:cNvPr>
                <p:cNvCxnSpPr>
                  <a:cxnSpLocks/>
                  <a:stCxn id="173" idx="6"/>
                  <a:endCxn id="176" idx="2"/>
                </p:cNvCxnSpPr>
                <p:nvPr/>
              </p:nvCxnSpPr>
              <p:spPr>
                <a:xfrm>
                  <a:off x="5975052" y="6143703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92" name="Google Shape;3131;p49">
                  <a:extLst>
                    <a:ext uri="{FF2B5EF4-FFF2-40B4-BE49-F238E27FC236}">
                      <a16:creationId xmlns:a16="http://schemas.microsoft.com/office/drawing/2014/main" id="{010088FB-F433-416B-B8DC-58ADEE2B7223}"/>
                    </a:ext>
                  </a:extLst>
                </p:cNvPr>
                <p:cNvCxnSpPr/>
                <p:nvPr/>
              </p:nvCxnSpPr>
              <p:spPr>
                <a:xfrm>
                  <a:off x="6912652" y="4885728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" name="Google Shape;3132;p49">
                  <a:extLst>
                    <a:ext uri="{FF2B5EF4-FFF2-40B4-BE49-F238E27FC236}">
                      <a16:creationId xmlns:a16="http://schemas.microsoft.com/office/drawing/2014/main" id="{802AB37E-41AC-4F83-9B1F-914D114697D0}"/>
                    </a:ext>
                  </a:extLst>
                </p:cNvPr>
                <p:cNvCxnSpPr/>
                <p:nvPr/>
              </p:nvCxnSpPr>
              <p:spPr>
                <a:xfrm>
                  <a:off x="6912652" y="4885728"/>
                  <a:ext cx="471000" cy="62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" name="Google Shape;3133;p49">
                  <a:extLst>
                    <a:ext uri="{FF2B5EF4-FFF2-40B4-BE49-F238E27FC236}">
                      <a16:creationId xmlns:a16="http://schemas.microsoft.com/office/drawing/2014/main" id="{030B88D9-32A0-40B9-B331-F774E154A93B}"/>
                    </a:ext>
                  </a:extLst>
                </p:cNvPr>
                <p:cNvCxnSpPr/>
                <p:nvPr/>
              </p:nvCxnSpPr>
              <p:spPr>
                <a:xfrm>
                  <a:off x="6912721" y="4885728"/>
                  <a:ext cx="472200" cy="125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" name="Google Shape;3134;p49">
                  <a:extLst>
                    <a:ext uri="{FF2B5EF4-FFF2-40B4-BE49-F238E27FC236}">
                      <a16:creationId xmlns:a16="http://schemas.microsoft.com/office/drawing/2014/main" id="{EC470A91-5EA1-4F38-BA2C-C3A8A50A150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912652" y="4885878"/>
                  <a:ext cx="471000" cy="62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" name="Google Shape;3135;p49">
                  <a:extLst>
                    <a:ext uri="{FF2B5EF4-FFF2-40B4-BE49-F238E27FC236}">
                      <a16:creationId xmlns:a16="http://schemas.microsoft.com/office/drawing/2014/main" id="{F2740191-09EE-4406-9180-A71613651DC5}"/>
                    </a:ext>
                  </a:extLst>
                </p:cNvPr>
                <p:cNvCxnSpPr/>
                <p:nvPr/>
              </p:nvCxnSpPr>
              <p:spPr>
                <a:xfrm>
                  <a:off x="6912652" y="5514678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" name="Google Shape;3136;p49">
                  <a:extLst>
                    <a:ext uri="{FF2B5EF4-FFF2-40B4-BE49-F238E27FC236}">
                      <a16:creationId xmlns:a16="http://schemas.microsoft.com/office/drawing/2014/main" id="{78784339-E413-4E81-B281-B1B8B0434B9E}"/>
                    </a:ext>
                  </a:extLst>
                </p:cNvPr>
                <p:cNvCxnSpPr/>
                <p:nvPr/>
              </p:nvCxnSpPr>
              <p:spPr>
                <a:xfrm>
                  <a:off x="6912652" y="5514678"/>
                  <a:ext cx="472200" cy="62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" name="Google Shape;3137;p49">
                  <a:extLst>
                    <a:ext uri="{FF2B5EF4-FFF2-40B4-BE49-F238E27FC236}">
                      <a16:creationId xmlns:a16="http://schemas.microsoft.com/office/drawing/2014/main" id="{A2D349DA-F5C0-4A75-9F85-3D354963F52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914002" y="4885728"/>
                  <a:ext cx="469500" cy="125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" name="Google Shape;3138;p49">
                  <a:extLst>
                    <a:ext uri="{FF2B5EF4-FFF2-40B4-BE49-F238E27FC236}">
                      <a16:creationId xmlns:a16="http://schemas.microsoft.com/office/drawing/2014/main" id="{6DF322C1-7006-4CAD-926A-C9FAEF7C7907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914002" y="5514528"/>
                  <a:ext cx="469500" cy="62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" name="Google Shape;3139;p49">
                  <a:extLst>
                    <a:ext uri="{FF2B5EF4-FFF2-40B4-BE49-F238E27FC236}">
                      <a16:creationId xmlns:a16="http://schemas.microsoft.com/office/drawing/2014/main" id="{FBE50D21-C2F2-402F-821A-D54CC8082135}"/>
                    </a:ext>
                  </a:extLst>
                </p:cNvPr>
                <p:cNvCxnSpPr/>
                <p:nvPr/>
              </p:nvCxnSpPr>
              <p:spPr>
                <a:xfrm>
                  <a:off x="6914002" y="6143628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" name="Google Shape;3140;p49">
                  <a:extLst>
                    <a:ext uri="{FF2B5EF4-FFF2-40B4-BE49-F238E27FC236}">
                      <a16:creationId xmlns:a16="http://schemas.microsoft.com/office/drawing/2014/main" id="{489B08FA-E965-480C-93F5-E680CE4CD01F}"/>
                    </a:ext>
                  </a:extLst>
                </p:cNvPr>
                <p:cNvCxnSpPr/>
                <p:nvPr/>
              </p:nvCxnSpPr>
              <p:spPr>
                <a:xfrm>
                  <a:off x="7850977" y="4885728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" name="Google Shape;3141;p49">
                  <a:extLst>
                    <a:ext uri="{FF2B5EF4-FFF2-40B4-BE49-F238E27FC236}">
                      <a16:creationId xmlns:a16="http://schemas.microsoft.com/office/drawing/2014/main" id="{C0351B5E-37C7-4297-B801-FD8A5D13DC97}"/>
                    </a:ext>
                  </a:extLst>
                </p:cNvPr>
                <p:cNvCxnSpPr/>
                <p:nvPr/>
              </p:nvCxnSpPr>
              <p:spPr>
                <a:xfrm>
                  <a:off x="7850977" y="4885728"/>
                  <a:ext cx="471000" cy="62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" name="Google Shape;3142;p49">
                  <a:extLst>
                    <a:ext uri="{FF2B5EF4-FFF2-40B4-BE49-F238E27FC236}">
                      <a16:creationId xmlns:a16="http://schemas.microsoft.com/office/drawing/2014/main" id="{33D7C63F-4333-4520-952C-197A553449F2}"/>
                    </a:ext>
                  </a:extLst>
                </p:cNvPr>
                <p:cNvCxnSpPr/>
                <p:nvPr/>
              </p:nvCxnSpPr>
              <p:spPr>
                <a:xfrm>
                  <a:off x="7851046" y="4885728"/>
                  <a:ext cx="472200" cy="125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" name="Google Shape;3143;p49">
                  <a:extLst>
                    <a:ext uri="{FF2B5EF4-FFF2-40B4-BE49-F238E27FC236}">
                      <a16:creationId xmlns:a16="http://schemas.microsoft.com/office/drawing/2014/main" id="{8DD1C79C-0AE5-4CE5-B7EA-4A3F5E4BEDC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850977" y="4885878"/>
                  <a:ext cx="471000" cy="62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" name="Google Shape;3144;p49">
                  <a:extLst>
                    <a:ext uri="{FF2B5EF4-FFF2-40B4-BE49-F238E27FC236}">
                      <a16:creationId xmlns:a16="http://schemas.microsoft.com/office/drawing/2014/main" id="{33B7E075-39FB-4A8D-A32A-DC48ACD9F144}"/>
                    </a:ext>
                  </a:extLst>
                </p:cNvPr>
                <p:cNvCxnSpPr/>
                <p:nvPr/>
              </p:nvCxnSpPr>
              <p:spPr>
                <a:xfrm>
                  <a:off x="7850977" y="5514678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" name="Google Shape;3145;p49">
                  <a:extLst>
                    <a:ext uri="{FF2B5EF4-FFF2-40B4-BE49-F238E27FC236}">
                      <a16:creationId xmlns:a16="http://schemas.microsoft.com/office/drawing/2014/main" id="{25687826-3D7D-4841-9F5D-FAFE7DD2B4AF}"/>
                    </a:ext>
                  </a:extLst>
                </p:cNvPr>
                <p:cNvCxnSpPr/>
                <p:nvPr/>
              </p:nvCxnSpPr>
              <p:spPr>
                <a:xfrm>
                  <a:off x="7850977" y="5514678"/>
                  <a:ext cx="472200" cy="62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" name="Google Shape;3146;p49">
                  <a:extLst>
                    <a:ext uri="{FF2B5EF4-FFF2-40B4-BE49-F238E27FC236}">
                      <a16:creationId xmlns:a16="http://schemas.microsoft.com/office/drawing/2014/main" id="{E6BD229D-97EA-4D59-AF1A-519F3C8E9AD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852327" y="4885728"/>
                  <a:ext cx="469500" cy="125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" name="Google Shape;3147;p49">
                  <a:extLst>
                    <a:ext uri="{FF2B5EF4-FFF2-40B4-BE49-F238E27FC236}">
                      <a16:creationId xmlns:a16="http://schemas.microsoft.com/office/drawing/2014/main" id="{142F845C-42CB-4EC7-B6CE-3B8635E397BA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852327" y="5514528"/>
                  <a:ext cx="469500" cy="62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" name="Google Shape;3148;p49">
                  <a:extLst>
                    <a:ext uri="{FF2B5EF4-FFF2-40B4-BE49-F238E27FC236}">
                      <a16:creationId xmlns:a16="http://schemas.microsoft.com/office/drawing/2014/main" id="{BF9BE741-36A9-4FC7-8BC2-B02A50BAD0EC}"/>
                    </a:ext>
                  </a:extLst>
                </p:cNvPr>
                <p:cNvCxnSpPr/>
                <p:nvPr/>
              </p:nvCxnSpPr>
              <p:spPr>
                <a:xfrm>
                  <a:off x="7852327" y="6143628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0" name="Google Shape;3149;p49">
                  <a:extLst>
                    <a:ext uri="{FF2B5EF4-FFF2-40B4-BE49-F238E27FC236}">
                      <a16:creationId xmlns:a16="http://schemas.microsoft.com/office/drawing/2014/main" id="{6F183A4C-F18D-44C9-9820-9F801F2B05F8}"/>
                    </a:ext>
                  </a:extLst>
                </p:cNvPr>
                <p:cNvCxnSpPr/>
                <p:nvPr/>
              </p:nvCxnSpPr>
              <p:spPr>
                <a:xfrm>
                  <a:off x="8789377" y="4885653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11" name="Google Shape;3150;p49">
                  <a:extLst>
                    <a:ext uri="{FF2B5EF4-FFF2-40B4-BE49-F238E27FC236}">
                      <a16:creationId xmlns:a16="http://schemas.microsoft.com/office/drawing/2014/main" id="{BA09D646-2BB9-47F2-92D8-8E390D8BFB30}"/>
                    </a:ext>
                  </a:extLst>
                </p:cNvPr>
                <p:cNvCxnSpPr/>
                <p:nvPr/>
              </p:nvCxnSpPr>
              <p:spPr>
                <a:xfrm>
                  <a:off x="8789377" y="4885653"/>
                  <a:ext cx="471000" cy="62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12" name="Google Shape;3151;p49">
                  <a:extLst>
                    <a:ext uri="{FF2B5EF4-FFF2-40B4-BE49-F238E27FC236}">
                      <a16:creationId xmlns:a16="http://schemas.microsoft.com/office/drawing/2014/main" id="{C21F0CFC-5B39-4678-A905-B9F2C2ECEB69}"/>
                    </a:ext>
                  </a:extLst>
                </p:cNvPr>
                <p:cNvCxnSpPr/>
                <p:nvPr/>
              </p:nvCxnSpPr>
              <p:spPr>
                <a:xfrm>
                  <a:off x="8789446" y="4885653"/>
                  <a:ext cx="472200" cy="125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13" name="Google Shape;3152;p49">
                  <a:extLst>
                    <a:ext uri="{FF2B5EF4-FFF2-40B4-BE49-F238E27FC236}">
                      <a16:creationId xmlns:a16="http://schemas.microsoft.com/office/drawing/2014/main" id="{5FCA4810-064C-4976-88E2-9E631930B74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789377" y="4885803"/>
                  <a:ext cx="471000" cy="62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14" name="Google Shape;3153;p49">
                  <a:extLst>
                    <a:ext uri="{FF2B5EF4-FFF2-40B4-BE49-F238E27FC236}">
                      <a16:creationId xmlns:a16="http://schemas.microsoft.com/office/drawing/2014/main" id="{185EC679-0263-460E-9050-25EB5CEF60A4}"/>
                    </a:ext>
                  </a:extLst>
                </p:cNvPr>
                <p:cNvCxnSpPr/>
                <p:nvPr/>
              </p:nvCxnSpPr>
              <p:spPr>
                <a:xfrm>
                  <a:off x="8789377" y="5514603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15" name="Google Shape;3154;p49">
                  <a:extLst>
                    <a:ext uri="{FF2B5EF4-FFF2-40B4-BE49-F238E27FC236}">
                      <a16:creationId xmlns:a16="http://schemas.microsoft.com/office/drawing/2014/main" id="{8155235D-DD3B-4293-8032-2F680AF1EE17}"/>
                    </a:ext>
                  </a:extLst>
                </p:cNvPr>
                <p:cNvCxnSpPr/>
                <p:nvPr/>
              </p:nvCxnSpPr>
              <p:spPr>
                <a:xfrm>
                  <a:off x="8789377" y="5514603"/>
                  <a:ext cx="472200" cy="62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16" name="Google Shape;3155;p49">
                  <a:extLst>
                    <a:ext uri="{FF2B5EF4-FFF2-40B4-BE49-F238E27FC236}">
                      <a16:creationId xmlns:a16="http://schemas.microsoft.com/office/drawing/2014/main" id="{84C27D48-89F1-4687-A447-3630075B903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790727" y="4885653"/>
                  <a:ext cx="469500" cy="125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17" name="Google Shape;3156;p49">
                  <a:extLst>
                    <a:ext uri="{FF2B5EF4-FFF2-40B4-BE49-F238E27FC236}">
                      <a16:creationId xmlns:a16="http://schemas.microsoft.com/office/drawing/2014/main" id="{5C3E5EA9-E166-4275-B485-B6C0B83FA33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790727" y="5514453"/>
                  <a:ext cx="469500" cy="62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18" name="Google Shape;3157;p49">
                  <a:extLst>
                    <a:ext uri="{FF2B5EF4-FFF2-40B4-BE49-F238E27FC236}">
                      <a16:creationId xmlns:a16="http://schemas.microsoft.com/office/drawing/2014/main" id="{76FABAD9-0634-46F6-A49A-1E66FD8130BB}"/>
                    </a:ext>
                  </a:extLst>
                </p:cNvPr>
                <p:cNvCxnSpPr/>
                <p:nvPr/>
              </p:nvCxnSpPr>
              <p:spPr>
                <a:xfrm>
                  <a:off x="8790727" y="6143553"/>
                  <a:ext cx="47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219" name="Google Shape;3167;p49">
                  <a:extLst>
                    <a:ext uri="{FF2B5EF4-FFF2-40B4-BE49-F238E27FC236}">
                      <a16:creationId xmlns:a16="http://schemas.microsoft.com/office/drawing/2014/main" id="{7F273241-6366-41E9-8121-8C74E9A3A6F0}"/>
                    </a:ext>
                  </a:extLst>
                </p:cNvPr>
                <p:cNvSpPr/>
                <p:nvPr/>
              </p:nvSpPr>
              <p:spPr>
                <a:xfrm>
                  <a:off x="10291127" y="4962753"/>
                  <a:ext cx="467400" cy="475200"/>
                </a:xfrm>
                <a:prstGeom prst="ellipse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220" name="Google Shape;3168;p49">
                  <a:extLst>
                    <a:ext uri="{FF2B5EF4-FFF2-40B4-BE49-F238E27FC236}">
                      <a16:creationId xmlns:a16="http://schemas.microsoft.com/office/drawing/2014/main" id="{ADB61FDC-2B7B-4596-B77C-EB1E4FB849D4}"/>
                    </a:ext>
                  </a:extLst>
                </p:cNvPr>
                <p:cNvCxnSpPr>
                  <a:cxnSpLocks/>
                  <a:stCxn id="180" idx="6"/>
                  <a:endCxn id="219" idx="2"/>
                </p:cNvCxnSpPr>
                <p:nvPr/>
              </p:nvCxnSpPr>
              <p:spPr>
                <a:xfrm>
                  <a:off x="9726977" y="4885803"/>
                  <a:ext cx="564300" cy="314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21" name="Google Shape;3169;p49">
                  <a:extLst>
                    <a:ext uri="{FF2B5EF4-FFF2-40B4-BE49-F238E27FC236}">
                      <a16:creationId xmlns:a16="http://schemas.microsoft.com/office/drawing/2014/main" id="{94B1B2B5-8B94-41B5-BED1-858C200DEBB7}"/>
                    </a:ext>
                  </a:extLst>
                </p:cNvPr>
                <p:cNvCxnSpPr>
                  <a:cxnSpLocks/>
                  <a:stCxn id="181" idx="6"/>
                  <a:endCxn id="219" idx="2"/>
                </p:cNvCxnSpPr>
                <p:nvPr/>
              </p:nvCxnSpPr>
              <p:spPr>
                <a:xfrm rot="10800000" flipH="1">
                  <a:off x="9726977" y="5200353"/>
                  <a:ext cx="564300" cy="314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222" name="Google Shape;3174;p49">
                  <a:extLst>
                    <a:ext uri="{FF2B5EF4-FFF2-40B4-BE49-F238E27FC236}">
                      <a16:creationId xmlns:a16="http://schemas.microsoft.com/office/drawing/2014/main" id="{F8354F25-905D-4C2F-AB23-5C8A964109D9}"/>
                    </a:ext>
                  </a:extLst>
                </p:cNvPr>
                <p:cNvSpPr/>
                <p:nvPr/>
              </p:nvSpPr>
              <p:spPr>
                <a:xfrm>
                  <a:off x="10291127" y="5591703"/>
                  <a:ext cx="467400" cy="475200"/>
                </a:xfrm>
                <a:prstGeom prst="ellipse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223" name="Google Shape;3175;p49">
                  <a:extLst>
                    <a:ext uri="{FF2B5EF4-FFF2-40B4-BE49-F238E27FC236}">
                      <a16:creationId xmlns:a16="http://schemas.microsoft.com/office/drawing/2014/main" id="{8D7E466C-4917-4218-8866-2AC989CDFFCD}"/>
                    </a:ext>
                  </a:extLst>
                </p:cNvPr>
                <p:cNvCxnSpPr>
                  <a:cxnSpLocks/>
                  <a:stCxn id="180" idx="6"/>
                  <a:endCxn id="222" idx="2"/>
                </p:cNvCxnSpPr>
                <p:nvPr/>
              </p:nvCxnSpPr>
              <p:spPr>
                <a:xfrm>
                  <a:off x="9726977" y="4885803"/>
                  <a:ext cx="564300" cy="94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24" name="Google Shape;3176;p49">
                  <a:extLst>
                    <a:ext uri="{FF2B5EF4-FFF2-40B4-BE49-F238E27FC236}">
                      <a16:creationId xmlns:a16="http://schemas.microsoft.com/office/drawing/2014/main" id="{EF899137-9D3B-4244-8819-BF4BB7FDD87C}"/>
                    </a:ext>
                  </a:extLst>
                </p:cNvPr>
                <p:cNvCxnSpPr>
                  <a:cxnSpLocks/>
                  <a:stCxn id="181" idx="6"/>
                  <a:endCxn id="222" idx="2"/>
                </p:cNvCxnSpPr>
                <p:nvPr/>
              </p:nvCxnSpPr>
              <p:spPr>
                <a:xfrm>
                  <a:off x="9726977" y="5514753"/>
                  <a:ext cx="564300" cy="314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25" name="Google Shape;3177;p49">
                  <a:extLst>
                    <a:ext uri="{FF2B5EF4-FFF2-40B4-BE49-F238E27FC236}">
                      <a16:creationId xmlns:a16="http://schemas.microsoft.com/office/drawing/2014/main" id="{3DD0D1D9-058B-4CF0-835D-22953A38124A}"/>
                    </a:ext>
                  </a:extLst>
                </p:cNvPr>
                <p:cNvCxnSpPr>
                  <a:cxnSpLocks/>
                  <a:stCxn id="182" idx="6"/>
                  <a:endCxn id="222" idx="2"/>
                </p:cNvCxnSpPr>
                <p:nvPr/>
              </p:nvCxnSpPr>
              <p:spPr>
                <a:xfrm rot="10800000" flipH="1">
                  <a:off x="9728327" y="5829303"/>
                  <a:ext cx="562800" cy="314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26" name="Google Shape;3178;p49">
                  <a:extLst>
                    <a:ext uri="{FF2B5EF4-FFF2-40B4-BE49-F238E27FC236}">
                      <a16:creationId xmlns:a16="http://schemas.microsoft.com/office/drawing/2014/main" id="{5086FE97-E775-4A1B-AFC5-26022E4DE4A9}"/>
                    </a:ext>
                  </a:extLst>
                </p:cNvPr>
                <p:cNvCxnSpPr>
                  <a:cxnSpLocks/>
                  <a:stCxn id="182" idx="6"/>
                  <a:endCxn id="219" idx="2"/>
                </p:cNvCxnSpPr>
                <p:nvPr/>
              </p:nvCxnSpPr>
              <p:spPr>
                <a:xfrm rot="10800000" flipH="1">
                  <a:off x="9728327" y="5200203"/>
                  <a:ext cx="562800" cy="94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27" name="Google Shape;3183;p49">
                  <a:extLst>
                    <a:ext uri="{FF2B5EF4-FFF2-40B4-BE49-F238E27FC236}">
                      <a16:creationId xmlns:a16="http://schemas.microsoft.com/office/drawing/2014/main" id="{A3EFB9C5-0733-427D-8E28-6815CEC49EE3}"/>
                    </a:ext>
                  </a:extLst>
                </p:cNvPr>
                <p:cNvCxnSpPr/>
                <p:nvPr/>
              </p:nvCxnSpPr>
              <p:spPr>
                <a:xfrm>
                  <a:off x="7498066" y="5514453"/>
                  <a:ext cx="257700" cy="57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405BC497-54EB-4B79-AF8E-7CF80D3EB43E}"/>
                </a:ext>
              </a:extLst>
            </p:cNvPr>
            <p:cNvSpPr txBox="1"/>
            <p:nvPr/>
          </p:nvSpPr>
          <p:spPr>
            <a:xfrm>
              <a:off x="8963006" y="6129504"/>
              <a:ext cx="2912784" cy="45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Trained Model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229" name="箭头: 右 228">
              <a:extLst>
                <a:ext uri="{FF2B5EF4-FFF2-40B4-BE49-F238E27FC236}">
                  <a16:creationId xmlns:a16="http://schemas.microsoft.com/office/drawing/2014/main" id="{5839E0C3-24D8-4775-9F78-CEA2A82B7580}"/>
                </a:ext>
              </a:extLst>
            </p:cNvPr>
            <p:cNvSpPr/>
            <p:nvPr/>
          </p:nvSpPr>
          <p:spPr>
            <a:xfrm rot="5400000" flipV="1">
              <a:off x="9283054" y="3951700"/>
              <a:ext cx="1015194" cy="71550"/>
            </a:xfrm>
            <a:prstGeom prst="rightArrow">
              <a:avLst>
                <a:gd name="adj1" fmla="val 11734"/>
                <a:gd name="adj2" fmla="val 119150"/>
              </a:avLst>
            </a:prstGeom>
            <a:solidFill>
              <a:srgbClr val="FF7C80"/>
            </a:solidFill>
            <a:ln w="635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8A4EADAE-142C-4D52-BE6D-830ECFE6C62F}"/>
                </a:ext>
              </a:extLst>
            </p:cNvPr>
            <p:cNvSpPr txBox="1"/>
            <p:nvPr/>
          </p:nvSpPr>
          <p:spPr>
            <a:xfrm>
              <a:off x="3550221" y="6129504"/>
              <a:ext cx="2912784" cy="45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Inference Pipeline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231" name="箭头: 右 230">
              <a:extLst>
                <a:ext uri="{FF2B5EF4-FFF2-40B4-BE49-F238E27FC236}">
                  <a16:creationId xmlns:a16="http://schemas.microsoft.com/office/drawing/2014/main" id="{FF2C668D-36D6-45E3-95C0-8CF1E12E5B78}"/>
                </a:ext>
              </a:extLst>
            </p:cNvPr>
            <p:cNvSpPr/>
            <p:nvPr/>
          </p:nvSpPr>
          <p:spPr>
            <a:xfrm rot="5400000" flipV="1">
              <a:off x="4505422" y="4246451"/>
              <a:ext cx="538673" cy="52630"/>
            </a:xfrm>
            <a:prstGeom prst="rightArrow">
              <a:avLst>
                <a:gd name="adj1" fmla="val 11734"/>
                <a:gd name="adj2" fmla="val 119150"/>
              </a:avLst>
            </a:prstGeom>
            <a:solidFill>
              <a:srgbClr val="FF7C80"/>
            </a:solidFill>
            <a:ln w="635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grpSp>
          <p:nvGrpSpPr>
            <p:cNvPr id="232" name="组合 231">
              <a:extLst>
                <a:ext uri="{FF2B5EF4-FFF2-40B4-BE49-F238E27FC236}">
                  <a16:creationId xmlns:a16="http://schemas.microsoft.com/office/drawing/2014/main" id="{2F5CAC4F-E514-4694-91CE-336159F33E39}"/>
                </a:ext>
              </a:extLst>
            </p:cNvPr>
            <p:cNvGrpSpPr/>
            <p:nvPr/>
          </p:nvGrpSpPr>
          <p:grpSpPr>
            <a:xfrm>
              <a:off x="2983841" y="4616138"/>
              <a:ext cx="4083990" cy="1458347"/>
              <a:chOff x="3025937" y="4593622"/>
              <a:chExt cx="4083990" cy="1458347"/>
            </a:xfrm>
          </p:grpSpPr>
          <p:sp>
            <p:nvSpPr>
              <p:cNvPr id="233" name="Rounded Rectangle 4">
                <a:extLst>
                  <a:ext uri="{FF2B5EF4-FFF2-40B4-BE49-F238E27FC236}">
                    <a16:creationId xmlns:a16="http://schemas.microsoft.com/office/drawing/2014/main" id="{95894F93-B460-403B-BBA4-7E85F6147A99}"/>
                  </a:ext>
                </a:extLst>
              </p:cNvPr>
              <p:cNvSpPr/>
              <p:nvPr/>
            </p:nvSpPr>
            <p:spPr>
              <a:xfrm>
                <a:off x="3025937" y="4593622"/>
                <a:ext cx="4083990" cy="1458347"/>
              </a:xfrm>
              <a:prstGeom prst="roundRect">
                <a:avLst/>
              </a:prstGeom>
              <a:solidFill>
                <a:srgbClr val="F4F4F4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234" name="Rounded Rectangle 7">
                <a:extLst>
                  <a:ext uri="{FF2B5EF4-FFF2-40B4-BE49-F238E27FC236}">
                    <a16:creationId xmlns:a16="http://schemas.microsoft.com/office/drawing/2014/main" id="{80F50272-4AED-499D-B085-63AFEE4CACC0}"/>
                  </a:ext>
                </a:extLst>
              </p:cNvPr>
              <p:cNvSpPr/>
              <p:nvPr/>
            </p:nvSpPr>
            <p:spPr>
              <a:xfrm>
                <a:off x="3225491" y="5534475"/>
                <a:ext cx="3708891" cy="429611"/>
              </a:xfrm>
              <a:prstGeom prst="roundRect">
                <a:avLst/>
              </a:prstGeom>
              <a:solidFill>
                <a:srgbClr val="FFF2CC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Unified Interfaces for Inference</a:t>
                </a:r>
                <a:endParaRPr lang="zh-CN" alt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235" name="Rounded Rectangle 7">
                <a:extLst>
                  <a:ext uri="{FF2B5EF4-FFF2-40B4-BE49-F238E27FC236}">
                    <a16:creationId xmlns:a16="http://schemas.microsoft.com/office/drawing/2014/main" id="{E7776469-A5CB-4628-8380-F9480F0A37EA}"/>
                  </a:ext>
                </a:extLst>
              </p:cNvPr>
              <p:cNvSpPr/>
              <p:nvPr/>
            </p:nvSpPr>
            <p:spPr>
              <a:xfrm>
                <a:off x="3225491" y="4753277"/>
                <a:ext cx="1389881" cy="621446"/>
              </a:xfrm>
              <a:prstGeom prst="roundRect">
                <a:avLst/>
              </a:prstGeom>
              <a:solidFill>
                <a:srgbClr val="D9ECF2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Graph Purification</a:t>
                </a:r>
                <a:endParaRPr lang="zh-CN" alt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236" name="Rounded Rectangle 7">
                <a:extLst>
                  <a:ext uri="{FF2B5EF4-FFF2-40B4-BE49-F238E27FC236}">
                    <a16:creationId xmlns:a16="http://schemas.microsoft.com/office/drawing/2014/main" id="{A7CE7FCC-F1B5-43FD-A18F-FBD16166CB82}"/>
                  </a:ext>
                </a:extLst>
              </p:cNvPr>
              <p:cNvSpPr/>
              <p:nvPr/>
            </p:nvSpPr>
            <p:spPr>
              <a:xfrm>
                <a:off x="4715933" y="4753277"/>
                <a:ext cx="1389881" cy="621446"/>
              </a:xfrm>
              <a:prstGeom prst="roundRect">
                <a:avLst/>
              </a:prstGeom>
              <a:solidFill>
                <a:srgbClr val="D9ECF2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Adversary</a:t>
                </a:r>
              </a:p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Detection</a:t>
                </a:r>
                <a:endParaRPr lang="zh-CN" alt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237" name="Rounded Rectangle 7">
                <a:extLst>
                  <a:ext uri="{FF2B5EF4-FFF2-40B4-BE49-F238E27FC236}">
                    <a16:creationId xmlns:a16="http://schemas.microsoft.com/office/drawing/2014/main" id="{47FE1B87-A437-46A7-A8A6-E631A2C17574}"/>
                  </a:ext>
                </a:extLst>
              </p:cNvPr>
              <p:cNvSpPr/>
              <p:nvPr/>
            </p:nvSpPr>
            <p:spPr>
              <a:xfrm>
                <a:off x="6237397" y="4753277"/>
                <a:ext cx="696986" cy="621446"/>
              </a:xfrm>
              <a:prstGeom prst="roundRect">
                <a:avLst/>
              </a:prstGeom>
              <a:solidFill>
                <a:srgbClr val="D9ECF2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cs typeface="+mn-ea"/>
                    <a:sym typeface="+mn-lt"/>
                  </a:rPr>
                  <a:t>…</a:t>
                </a:r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16628D2D-5CE6-4D14-BC5B-1E25CDCEFA9F}"/>
                </a:ext>
              </a:extLst>
            </p:cNvPr>
            <p:cNvGrpSpPr/>
            <p:nvPr/>
          </p:nvGrpSpPr>
          <p:grpSpPr>
            <a:xfrm>
              <a:off x="363203" y="4499701"/>
              <a:ext cx="1938452" cy="1684110"/>
              <a:chOff x="363203" y="4426964"/>
              <a:chExt cx="1938452" cy="1684110"/>
            </a:xfrm>
          </p:grpSpPr>
          <p:sp>
            <p:nvSpPr>
              <p:cNvPr id="239" name="Rounded Rectangle 4">
                <a:extLst>
                  <a:ext uri="{FF2B5EF4-FFF2-40B4-BE49-F238E27FC236}">
                    <a16:creationId xmlns:a16="http://schemas.microsoft.com/office/drawing/2014/main" id="{B84AD489-32C5-4C26-9321-A0B51A6F64A1}"/>
                  </a:ext>
                </a:extLst>
              </p:cNvPr>
              <p:cNvSpPr/>
              <p:nvPr/>
            </p:nvSpPr>
            <p:spPr>
              <a:xfrm>
                <a:off x="363203" y="4426964"/>
                <a:ext cx="1938452" cy="1684110"/>
              </a:xfrm>
              <a:prstGeom prst="roundRect">
                <a:avLst/>
              </a:prstGeom>
              <a:solidFill>
                <a:srgbClr val="F4F4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B141D1E3-C4CD-444C-A10F-AF96C1261CFE}"/>
                  </a:ext>
                </a:extLst>
              </p:cNvPr>
              <p:cNvSpPr txBox="1"/>
              <p:nvPr/>
            </p:nvSpPr>
            <p:spPr>
              <a:xfrm>
                <a:off x="460760" y="4626475"/>
                <a:ext cx="1775778" cy="128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cs typeface="+mn-ea"/>
                    <a:sym typeface="+mn-lt"/>
                  </a:rPr>
                  <a:t>Loss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cs typeface="+mn-ea"/>
                    <a:sym typeface="+mn-lt"/>
                  </a:rPr>
                  <a:t>Accuracy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cs typeface="+mn-ea"/>
                    <a:sym typeface="+mn-lt"/>
                  </a:rPr>
                  <a:t>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cs typeface="+mn-ea"/>
                    <a:sym typeface="+mn-lt"/>
                  </a:rPr>
                  <a:t>…</a:t>
                </a:r>
                <a:endParaRPr lang="zh-CN" altLang="en-US" sz="1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FA1FC99F-78AF-4D6D-B849-096D5A3BC1C9}"/>
                </a:ext>
              </a:extLst>
            </p:cNvPr>
            <p:cNvSpPr txBox="1"/>
            <p:nvPr/>
          </p:nvSpPr>
          <p:spPr>
            <a:xfrm>
              <a:off x="396186" y="6143497"/>
              <a:ext cx="2117887" cy="45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Output Report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242" name="箭头: 右 241">
              <a:extLst>
                <a:ext uri="{FF2B5EF4-FFF2-40B4-BE49-F238E27FC236}">
                  <a16:creationId xmlns:a16="http://schemas.microsoft.com/office/drawing/2014/main" id="{5B19D761-009F-4BD1-A7C1-D7A1CD9139D8}"/>
                </a:ext>
              </a:extLst>
            </p:cNvPr>
            <p:cNvSpPr/>
            <p:nvPr/>
          </p:nvSpPr>
          <p:spPr>
            <a:xfrm rot="10800000">
              <a:off x="2444654" y="5314756"/>
              <a:ext cx="382263" cy="54000"/>
            </a:xfrm>
            <a:prstGeom prst="rightArrow">
              <a:avLst>
                <a:gd name="adj1" fmla="val 11734"/>
                <a:gd name="adj2" fmla="val 119150"/>
              </a:avLst>
            </a:prstGeom>
            <a:solidFill>
              <a:srgbClr val="FF7C80"/>
            </a:solidFill>
            <a:ln w="635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43" name="箭头: 右 242">
              <a:extLst>
                <a:ext uri="{FF2B5EF4-FFF2-40B4-BE49-F238E27FC236}">
                  <a16:creationId xmlns:a16="http://schemas.microsoft.com/office/drawing/2014/main" id="{DC69ED68-3152-4132-AF62-3AA4B2BCFDB5}"/>
                </a:ext>
              </a:extLst>
            </p:cNvPr>
            <p:cNvSpPr/>
            <p:nvPr/>
          </p:nvSpPr>
          <p:spPr>
            <a:xfrm rot="10800000">
              <a:off x="7334946" y="5328160"/>
              <a:ext cx="382263" cy="54000"/>
            </a:xfrm>
            <a:prstGeom prst="rightArrow">
              <a:avLst>
                <a:gd name="adj1" fmla="val 11734"/>
                <a:gd name="adj2" fmla="val 119150"/>
              </a:avLst>
            </a:prstGeom>
            <a:solidFill>
              <a:srgbClr val="FF7C80"/>
            </a:solidFill>
            <a:ln w="635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414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Repository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9DC49DB-17C4-4A34-8CC0-A7DD5D8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41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7">
            <a:extLst>
              <a:ext uri="{FF2B5EF4-FFF2-40B4-BE49-F238E27FC236}">
                <a16:creationId xmlns:a16="http://schemas.microsoft.com/office/drawing/2014/main" id="{3441BDA8-5F99-4CF4-8312-5C232C1976B9}"/>
              </a:ext>
            </a:extLst>
          </p:cNvPr>
          <p:cNvSpPr txBox="1"/>
          <p:nvPr/>
        </p:nvSpPr>
        <p:spPr>
          <a:xfrm>
            <a:off x="650890" y="1152616"/>
            <a:ext cx="6492860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u="sng" spc="10" dirty="0">
                <a:solidFill>
                  <a:srgbClr val="0065BD"/>
                </a:solidFill>
                <a:cs typeface="+mn-ea"/>
                <a:sym typeface="+mn-lt"/>
              </a:rPr>
              <a:t>GraphGallery</a:t>
            </a:r>
            <a:r>
              <a:rPr lang="en-US" altLang="zh-CN" sz="2000" spc="10" dirty="0">
                <a:solidFill>
                  <a:srgbClr val="0065BD"/>
                </a:solidFill>
                <a:cs typeface="+mn-ea"/>
                <a:sym typeface="+mn-lt"/>
              </a:rPr>
              <a:t>: PyTorch based GNN  model gallery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5FADD-5F01-4EDA-95F2-BA94E15F00FF}"/>
              </a:ext>
            </a:extLst>
          </p:cNvPr>
          <p:cNvSpPr txBox="1"/>
          <p:nvPr/>
        </p:nvSpPr>
        <p:spPr>
          <a:xfrm>
            <a:off x="993790" y="1739384"/>
            <a:ext cx="7007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Link: </a:t>
            </a:r>
            <a:r>
              <a:rPr lang="en-US" altLang="zh-CN" dirty="0">
                <a:hlinkClick r:id="rId3"/>
              </a:rPr>
              <a:t>https://github.com/EdisonLeeeee/GraphGallery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2AEA06-DF45-4091-AECB-8C027CF2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3" y="1746987"/>
            <a:ext cx="318817" cy="3096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BD0F23-4B76-43C4-A8B8-E34D9889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67" y="2443081"/>
            <a:ext cx="7809524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15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Repository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9DC49DB-17C4-4A34-8CC0-A7DD5D8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42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7">
            <a:extLst>
              <a:ext uri="{FF2B5EF4-FFF2-40B4-BE49-F238E27FC236}">
                <a16:creationId xmlns:a16="http://schemas.microsoft.com/office/drawing/2014/main" id="{3441BDA8-5F99-4CF4-8312-5C232C1976B9}"/>
              </a:ext>
            </a:extLst>
          </p:cNvPr>
          <p:cNvSpPr txBox="1"/>
          <p:nvPr/>
        </p:nvSpPr>
        <p:spPr>
          <a:xfrm>
            <a:off x="650890" y="1152616"/>
            <a:ext cx="6492860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u="sng" spc="10" dirty="0">
                <a:solidFill>
                  <a:srgbClr val="0065BD"/>
                </a:solidFill>
                <a:cs typeface="+mn-ea"/>
                <a:sym typeface="+mn-lt"/>
              </a:rPr>
              <a:t>GraphGallery</a:t>
            </a:r>
            <a:r>
              <a:rPr lang="en-US" altLang="zh-CN" sz="2000" spc="10" dirty="0">
                <a:solidFill>
                  <a:srgbClr val="0065BD"/>
                </a:solidFill>
                <a:cs typeface="+mn-ea"/>
                <a:sym typeface="+mn-lt"/>
              </a:rPr>
              <a:t>: PyTorch based GNN  model gallery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5FADD-5F01-4EDA-95F2-BA94E15F00FF}"/>
              </a:ext>
            </a:extLst>
          </p:cNvPr>
          <p:cNvSpPr txBox="1"/>
          <p:nvPr/>
        </p:nvSpPr>
        <p:spPr>
          <a:xfrm>
            <a:off x="993790" y="1739384"/>
            <a:ext cx="7007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Link: </a:t>
            </a:r>
            <a:r>
              <a:rPr lang="en-US" altLang="zh-CN" dirty="0">
                <a:hlinkClick r:id="rId3"/>
              </a:rPr>
              <a:t>https://github.com/EdisonLeeeee/GraphGallery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2AEA06-DF45-4091-AECB-8C027CF2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3" y="1746987"/>
            <a:ext cx="318817" cy="3096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F7951C-8EF3-4067-A590-90891AA0D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90" y="2393318"/>
            <a:ext cx="7143750" cy="36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1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Repository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9DC49DB-17C4-4A34-8CC0-A7DD5D8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43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7">
            <a:extLst>
              <a:ext uri="{FF2B5EF4-FFF2-40B4-BE49-F238E27FC236}">
                <a16:creationId xmlns:a16="http://schemas.microsoft.com/office/drawing/2014/main" id="{3441BDA8-5F99-4CF4-8312-5C232C1976B9}"/>
              </a:ext>
            </a:extLst>
          </p:cNvPr>
          <p:cNvSpPr txBox="1"/>
          <p:nvPr/>
        </p:nvSpPr>
        <p:spPr>
          <a:xfrm>
            <a:off x="650890" y="1152616"/>
            <a:ext cx="7426310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u="sng" spc="10" dirty="0">
                <a:solidFill>
                  <a:srgbClr val="0065BD"/>
                </a:solidFill>
                <a:cs typeface="+mn-ea"/>
                <a:sym typeface="+mn-lt"/>
              </a:rPr>
              <a:t>GraphWar</a:t>
            </a:r>
            <a:r>
              <a:rPr lang="en-US" altLang="zh-CN" sz="2000" spc="10" dirty="0">
                <a:solidFill>
                  <a:srgbClr val="0065BD"/>
                </a:solidFill>
                <a:cs typeface="+mn-ea"/>
                <a:sym typeface="+mn-lt"/>
              </a:rPr>
              <a:t>: Arms Race in Graph Adversarial Learning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5FADD-5F01-4EDA-95F2-BA94E15F00FF}"/>
              </a:ext>
            </a:extLst>
          </p:cNvPr>
          <p:cNvSpPr txBox="1"/>
          <p:nvPr/>
        </p:nvSpPr>
        <p:spPr>
          <a:xfrm>
            <a:off x="993790" y="1739384"/>
            <a:ext cx="7007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Link: </a:t>
            </a:r>
            <a:r>
              <a:rPr lang="en-US" altLang="zh-CN" dirty="0">
                <a:hlinkClick r:id="rId3"/>
              </a:rPr>
              <a:t>https://github.com/EdisonLeeeee/GraphWar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2AEA06-DF45-4091-AECB-8C027CF2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3" y="1746987"/>
            <a:ext cx="318817" cy="3096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B539E1-9172-4141-92FD-34B097BC9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40" y="2552699"/>
            <a:ext cx="6801072" cy="35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52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Repository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9DC49DB-17C4-4A34-8CC0-A7DD5D8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44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7">
            <a:extLst>
              <a:ext uri="{FF2B5EF4-FFF2-40B4-BE49-F238E27FC236}">
                <a16:creationId xmlns:a16="http://schemas.microsoft.com/office/drawing/2014/main" id="{3441BDA8-5F99-4CF4-8312-5C232C1976B9}"/>
              </a:ext>
            </a:extLst>
          </p:cNvPr>
          <p:cNvSpPr txBox="1"/>
          <p:nvPr/>
        </p:nvSpPr>
        <p:spPr>
          <a:xfrm>
            <a:off x="650890" y="1152616"/>
            <a:ext cx="7426310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u="sng" spc="10" dirty="0">
                <a:solidFill>
                  <a:srgbClr val="0065BD"/>
                </a:solidFill>
                <a:cs typeface="+mn-ea"/>
                <a:sym typeface="+mn-lt"/>
              </a:rPr>
              <a:t>GraphWar</a:t>
            </a:r>
            <a:r>
              <a:rPr lang="en-US" altLang="zh-CN" sz="2000" spc="10" dirty="0">
                <a:solidFill>
                  <a:srgbClr val="0065BD"/>
                </a:solidFill>
                <a:cs typeface="+mn-ea"/>
                <a:sym typeface="+mn-lt"/>
              </a:rPr>
              <a:t>: Arms Race in Graph Adversarial Learning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5FADD-5F01-4EDA-95F2-BA94E15F00FF}"/>
              </a:ext>
            </a:extLst>
          </p:cNvPr>
          <p:cNvSpPr txBox="1"/>
          <p:nvPr/>
        </p:nvSpPr>
        <p:spPr>
          <a:xfrm>
            <a:off x="993790" y="1739384"/>
            <a:ext cx="7007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Link: </a:t>
            </a:r>
            <a:r>
              <a:rPr lang="en-US" altLang="zh-CN" dirty="0">
                <a:hlinkClick r:id="rId3"/>
              </a:rPr>
              <a:t>https://github.com/EdisonLeeeee/GraphWar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2AEA06-DF45-4091-AECB-8C027CF2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3" y="1746987"/>
            <a:ext cx="318817" cy="3096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93F6FF-3BCE-4EE6-AB03-F3737A044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30" y="2414825"/>
            <a:ext cx="6495238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5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Repository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9DC49DB-17C4-4A34-8CC0-A7DD5D8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45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object 997">
            <a:extLst>
              <a:ext uri="{FF2B5EF4-FFF2-40B4-BE49-F238E27FC236}">
                <a16:creationId xmlns:a16="http://schemas.microsoft.com/office/drawing/2014/main" id="{3441BDA8-5F99-4CF4-8312-5C232C1976B9}"/>
              </a:ext>
            </a:extLst>
          </p:cNvPr>
          <p:cNvSpPr txBox="1"/>
          <p:nvPr/>
        </p:nvSpPr>
        <p:spPr>
          <a:xfrm>
            <a:off x="650890" y="1152616"/>
            <a:ext cx="7426310" cy="40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u="sng" spc="10" dirty="0">
                <a:solidFill>
                  <a:srgbClr val="0065BD"/>
                </a:solidFill>
                <a:cs typeface="+mn-ea"/>
                <a:sym typeface="+mn-lt"/>
              </a:rPr>
              <a:t>GraphWar</a:t>
            </a:r>
            <a:r>
              <a:rPr lang="en-US" altLang="zh-CN" sz="2000" spc="10" dirty="0">
                <a:solidFill>
                  <a:srgbClr val="0065BD"/>
                </a:solidFill>
                <a:cs typeface="+mn-ea"/>
                <a:sym typeface="+mn-lt"/>
              </a:rPr>
              <a:t>: Arms Race in Graph Adversarial Learning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5FADD-5F01-4EDA-95F2-BA94E15F00FF}"/>
              </a:ext>
            </a:extLst>
          </p:cNvPr>
          <p:cNvSpPr txBox="1"/>
          <p:nvPr/>
        </p:nvSpPr>
        <p:spPr>
          <a:xfrm>
            <a:off x="993790" y="1739384"/>
            <a:ext cx="7007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Link: </a:t>
            </a:r>
            <a:r>
              <a:rPr lang="en-US" altLang="zh-CN" dirty="0">
                <a:hlinkClick r:id="rId3"/>
              </a:rPr>
              <a:t>https://github.com/EdisonLeeeee/GraphWar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2AEA06-DF45-4091-AECB-8C027CF2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3" y="1746987"/>
            <a:ext cx="318817" cy="3096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643CAA-57B8-464D-BEB4-DF56984F0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90" y="2246337"/>
            <a:ext cx="6379265" cy="410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24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D09F664C-8D54-4559-9464-141697D5E436}"/>
              </a:ext>
            </a:extLst>
          </p:cNvPr>
          <p:cNvSpPr/>
          <p:nvPr/>
        </p:nvSpPr>
        <p:spPr>
          <a:xfrm rot="5400000">
            <a:off x="5819497" y="638004"/>
            <a:ext cx="484748" cy="4651850"/>
          </a:xfrm>
          <a:prstGeom prst="wedgeRectCallout">
            <a:avLst>
              <a:gd name="adj1" fmla="val -22431"/>
              <a:gd name="adj2" fmla="val 57641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295" y="1410253"/>
            <a:ext cx="8286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cs typeface="+mn-ea"/>
                <a:sym typeface="+mn-lt"/>
              </a:rPr>
              <a:t>Thank you for watching</a:t>
            </a:r>
            <a:endParaRPr lang="en-US" altLang="zh-CN" sz="6000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AC5FC8-8A0B-4C7A-81CA-5A006044B7FF}"/>
              </a:ext>
            </a:extLst>
          </p:cNvPr>
          <p:cNvSpPr txBox="1"/>
          <p:nvPr/>
        </p:nvSpPr>
        <p:spPr>
          <a:xfrm>
            <a:off x="4148415" y="2788641"/>
            <a:ext cx="3709670" cy="3231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500" dirty="0">
                <a:cs typeface="+mn-ea"/>
                <a:sym typeface="+mn-lt"/>
                <a:hlinkClick r:id="rId3"/>
              </a:rPr>
              <a:t> </a:t>
            </a:r>
            <a:r>
              <a:rPr lang="en-US" altLang="zh-CN" sz="1500" dirty="0" err="1">
                <a:cs typeface="+mn-ea"/>
                <a:sym typeface="+mn-lt"/>
                <a:hlinkClick r:id="rId4"/>
              </a:rPr>
              <a:t>EdisonLeeeee</a:t>
            </a:r>
            <a:r>
              <a:rPr lang="en-US" altLang="zh-CN" sz="1500" dirty="0">
                <a:cs typeface="+mn-ea"/>
                <a:sym typeface="+mn-lt"/>
                <a:hlinkClick r:id="rId4"/>
              </a:rPr>
              <a:t>/</a:t>
            </a:r>
            <a:r>
              <a:rPr lang="en-US" altLang="zh-CN" sz="1500" dirty="0" err="1">
                <a:cs typeface="+mn-ea"/>
                <a:sym typeface="+mn-lt"/>
                <a:hlinkClick r:id="rId4"/>
              </a:rPr>
              <a:t>MedianGCN</a:t>
            </a:r>
            <a:r>
              <a:rPr lang="en-US" altLang="zh-CN" sz="1500" dirty="0">
                <a:cs typeface="+mn-ea"/>
                <a:sym typeface="+mn-lt"/>
                <a:hlinkClick r:id="rId4"/>
              </a:rPr>
              <a:t> (github.com)</a:t>
            </a:r>
            <a:endParaRPr lang="zh-CN" altLang="en-US" sz="1500" dirty="0"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8B4FF8-9D00-46D8-8D00-8CCCFE5E1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598" y="2790597"/>
            <a:ext cx="318817" cy="30964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DB30832-B228-4589-A554-642F0F27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521662" y="2722577"/>
            <a:ext cx="1599123" cy="15970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E14CAAC-CC6D-484D-BFE2-80F145874C6F}"/>
              </a:ext>
            </a:extLst>
          </p:cNvPr>
          <p:cNvSpPr txBox="1"/>
          <p:nvPr/>
        </p:nvSpPr>
        <p:spPr>
          <a:xfrm>
            <a:off x="3932594" y="3618328"/>
            <a:ext cx="20505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dirty="0">
                <a:cs typeface="+mn-ea"/>
                <a:sym typeface="+mn-lt"/>
              </a:rPr>
              <a:t>Contact me:</a:t>
            </a:r>
            <a:endParaRPr lang="zh-CN" altLang="en-US" sz="2700" dirty="0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13A488-93C2-45F9-A5AB-91C6F50301D5}"/>
              </a:ext>
            </a:extLst>
          </p:cNvPr>
          <p:cNvSpPr txBox="1"/>
          <p:nvPr/>
        </p:nvSpPr>
        <p:spPr>
          <a:xfrm>
            <a:off x="3932594" y="4147553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  <a:hlinkClick r:id="rId7"/>
              </a:rPr>
              <a:t>lijt55@mail2.sysu.edu.cn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9" name="Picture 2" descr="中山大学LOGO">
            <a:extLst>
              <a:ext uri="{FF2B5EF4-FFF2-40B4-BE49-F238E27FC236}">
                <a16:creationId xmlns:a16="http://schemas.microsoft.com/office/drawing/2014/main" id="{898C85AA-ADAC-4886-A5C4-1E20F7A2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63" y="5430898"/>
            <a:ext cx="1189467" cy="12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nplusLab | 区块链与智能金融研究中心">
            <a:extLst>
              <a:ext uri="{FF2B5EF4-FFF2-40B4-BE49-F238E27FC236}">
                <a16:creationId xmlns:a16="http://schemas.microsoft.com/office/drawing/2014/main" id="{3DE734B2-3B40-40FD-A610-FEAE03D1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96" y="5322230"/>
            <a:ext cx="2686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3D882F-0BC6-4FDD-9B71-FE77D6A367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7390" y="5633914"/>
            <a:ext cx="2777898" cy="8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90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D09F664C-8D54-4559-9464-141697D5E436}"/>
              </a:ext>
            </a:extLst>
          </p:cNvPr>
          <p:cNvSpPr/>
          <p:nvPr/>
        </p:nvSpPr>
        <p:spPr>
          <a:xfrm rot="5400000">
            <a:off x="5819497" y="638004"/>
            <a:ext cx="484748" cy="4651850"/>
          </a:xfrm>
          <a:prstGeom prst="wedgeRectCallout">
            <a:avLst>
              <a:gd name="adj1" fmla="val -22431"/>
              <a:gd name="adj2" fmla="val 57641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3871" y="1415127"/>
            <a:ext cx="6936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cs typeface="+mn-ea"/>
                <a:sym typeface="+mn-lt"/>
              </a:rPr>
              <a:t>Q &amp; A</a:t>
            </a:r>
            <a:endParaRPr lang="en-US" altLang="zh-CN" sz="25800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AC5FC8-8A0B-4C7A-81CA-5A006044B7FF}"/>
              </a:ext>
            </a:extLst>
          </p:cNvPr>
          <p:cNvSpPr txBox="1"/>
          <p:nvPr/>
        </p:nvSpPr>
        <p:spPr>
          <a:xfrm>
            <a:off x="4148415" y="2788641"/>
            <a:ext cx="3709670" cy="3231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500" dirty="0">
                <a:cs typeface="+mn-ea"/>
                <a:sym typeface="+mn-lt"/>
                <a:hlinkClick r:id="rId3"/>
              </a:rPr>
              <a:t> </a:t>
            </a:r>
            <a:r>
              <a:rPr lang="en-US" altLang="zh-CN" sz="1500" dirty="0" err="1">
                <a:cs typeface="+mn-ea"/>
                <a:sym typeface="+mn-lt"/>
                <a:hlinkClick r:id="rId4"/>
              </a:rPr>
              <a:t>EdisonLeeeee</a:t>
            </a:r>
            <a:r>
              <a:rPr lang="en-US" altLang="zh-CN" sz="1500" dirty="0">
                <a:cs typeface="+mn-ea"/>
                <a:sym typeface="+mn-lt"/>
                <a:hlinkClick r:id="rId4"/>
              </a:rPr>
              <a:t>/</a:t>
            </a:r>
            <a:r>
              <a:rPr lang="en-US" altLang="zh-CN" sz="1500" dirty="0" err="1">
                <a:cs typeface="+mn-ea"/>
                <a:sym typeface="+mn-lt"/>
                <a:hlinkClick r:id="rId4"/>
              </a:rPr>
              <a:t>MedianGCN</a:t>
            </a:r>
            <a:r>
              <a:rPr lang="en-US" altLang="zh-CN" sz="1500" dirty="0">
                <a:cs typeface="+mn-ea"/>
                <a:sym typeface="+mn-lt"/>
                <a:hlinkClick r:id="rId4"/>
              </a:rPr>
              <a:t> (github.com)</a:t>
            </a:r>
            <a:endParaRPr lang="zh-CN" altLang="en-US" sz="1500" dirty="0"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8B4FF8-9D00-46D8-8D00-8CCCFE5E1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598" y="2790597"/>
            <a:ext cx="318817" cy="30964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DB30832-B228-4589-A554-642F0F27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521662" y="2722577"/>
            <a:ext cx="1599123" cy="15970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E14CAAC-CC6D-484D-BFE2-80F145874C6F}"/>
              </a:ext>
            </a:extLst>
          </p:cNvPr>
          <p:cNvSpPr txBox="1"/>
          <p:nvPr/>
        </p:nvSpPr>
        <p:spPr>
          <a:xfrm>
            <a:off x="3932594" y="3618328"/>
            <a:ext cx="20505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dirty="0">
                <a:cs typeface="+mn-ea"/>
                <a:sym typeface="+mn-lt"/>
              </a:rPr>
              <a:t>Contact me:</a:t>
            </a:r>
            <a:endParaRPr lang="zh-CN" altLang="en-US" sz="2700" dirty="0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13A488-93C2-45F9-A5AB-91C6F50301D5}"/>
              </a:ext>
            </a:extLst>
          </p:cNvPr>
          <p:cNvSpPr txBox="1"/>
          <p:nvPr/>
        </p:nvSpPr>
        <p:spPr>
          <a:xfrm>
            <a:off x="3932594" y="4147553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  <a:hlinkClick r:id="rId7"/>
              </a:rPr>
              <a:t>lijt55@mail2.sysu.edu.cn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9" name="Picture 2" descr="中山大学LOGO">
            <a:extLst>
              <a:ext uri="{FF2B5EF4-FFF2-40B4-BE49-F238E27FC236}">
                <a16:creationId xmlns:a16="http://schemas.microsoft.com/office/drawing/2014/main" id="{898C85AA-ADAC-4886-A5C4-1E20F7A2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63" y="5430898"/>
            <a:ext cx="1189467" cy="12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nplusLab | 区块链与智能金融研究中心">
            <a:extLst>
              <a:ext uri="{FF2B5EF4-FFF2-40B4-BE49-F238E27FC236}">
                <a16:creationId xmlns:a16="http://schemas.microsoft.com/office/drawing/2014/main" id="{3DE734B2-3B40-40FD-A610-FEAE03D1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96" y="5322230"/>
            <a:ext cx="2686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3D882F-0BC6-4FDD-9B71-FE77D6A367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7390" y="5633914"/>
            <a:ext cx="2777898" cy="8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Deep Learning on Graphs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C2DAE2BD-45C0-45FE-BC77-0438E4AC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5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979549-7EE9-4204-ABE4-34942D75A819}"/>
              </a:ext>
            </a:extLst>
          </p:cNvPr>
          <p:cNvSpPr txBox="1"/>
          <p:nvPr/>
        </p:nvSpPr>
        <p:spPr>
          <a:xfrm>
            <a:off x="2945898" y="1278112"/>
            <a:ext cx="32522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u="none" strike="noStrike" baseline="0" dirty="0">
                <a:solidFill>
                  <a:srgbClr val="1F487B"/>
                </a:solidFill>
                <a:cs typeface="+mn-ea"/>
                <a:sym typeface="+mn-lt"/>
              </a:rPr>
              <a:t>Social networks</a:t>
            </a:r>
            <a:endParaRPr lang="zh-CN" altLang="en-US" sz="2800" dirty="0">
              <a:solidFill>
                <a:srgbClr val="1F487B"/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4C8A78C-B000-4452-BBD2-30A5C8345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50525" y="2327486"/>
            <a:ext cx="2590438" cy="24384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B2D108D-FE8A-4EC9-A4EE-2225914CDD01}"/>
              </a:ext>
            </a:extLst>
          </p:cNvPr>
          <p:cNvSpPr txBox="1"/>
          <p:nvPr/>
        </p:nvSpPr>
        <p:spPr>
          <a:xfrm>
            <a:off x="1527576" y="2531032"/>
            <a:ext cx="30444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2400" dirty="0">
                <a:latin typeface="+mn-lt"/>
                <a:cs typeface="+mn-ea"/>
                <a:sym typeface="+mn-lt"/>
              </a:rPr>
              <a:t>Who-friends-whom</a:t>
            </a:r>
          </a:p>
          <a:p>
            <a:endParaRPr lang="en-US" altLang="zh-CN" sz="2400" dirty="0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01B253-D30A-4B5D-B2BC-CCF11387F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84" y="2455725"/>
            <a:ext cx="890594" cy="82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Deep Learning on Graphs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C2DAE2BD-45C0-45FE-BC77-0438E4AC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6</a:t>
            </a:fld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E72E89-2E39-4908-A633-7FB05F73E600}"/>
              </a:ext>
            </a:extLst>
          </p:cNvPr>
          <p:cNvSpPr txBox="1"/>
          <p:nvPr/>
        </p:nvSpPr>
        <p:spPr>
          <a:xfrm>
            <a:off x="2945898" y="1278112"/>
            <a:ext cx="32522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u="none" strike="noStrike" baseline="0" dirty="0">
                <a:solidFill>
                  <a:srgbClr val="1F487B"/>
                </a:solidFill>
                <a:cs typeface="+mn-ea"/>
                <a:sym typeface="+mn-lt"/>
              </a:rPr>
              <a:t>Social networks</a:t>
            </a:r>
            <a:endParaRPr lang="zh-CN" altLang="en-US" sz="2800" dirty="0">
              <a:solidFill>
                <a:srgbClr val="1F487B"/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AEA201-3365-41E4-9E5E-63EB61D5E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4" y="2455725"/>
            <a:ext cx="890594" cy="8239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0B2B5E-CF57-42A4-8830-BDC6368FB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84" y="3786850"/>
            <a:ext cx="847975" cy="8239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75FE69C-8309-40B1-8D59-4B1C44A8CE81}"/>
              </a:ext>
            </a:extLst>
          </p:cNvPr>
          <p:cNvSpPr txBox="1"/>
          <p:nvPr/>
        </p:nvSpPr>
        <p:spPr>
          <a:xfrm>
            <a:off x="1527576" y="2531032"/>
            <a:ext cx="32832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2400" dirty="0">
                <a:latin typeface="+mn-lt"/>
                <a:cs typeface="+mn-ea"/>
                <a:sym typeface="+mn-lt"/>
              </a:rPr>
              <a:t>Who-friends-whom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endParaRPr lang="en-US" altLang="zh-CN" sz="2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2400" dirty="0">
                <a:latin typeface="+mn-lt"/>
                <a:cs typeface="+mn-ea"/>
                <a:sym typeface="+mn-lt"/>
              </a:rPr>
              <a:t>Who-follows-whom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en-US" altLang="zh-CN" sz="2400" dirty="0">
                <a:latin typeface="+mn-lt"/>
                <a:cs typeface="+mn-ea"/>
                <a:sym typeface="+mn-lt"/>
              </a:rPr>
              <a:t>Who-retweets-whom</a:t>
            </a:r>
          </a:p>
          <a:p>
            <a:endParaRPr lang="en-US" altLang="zh-CN" sz="2400" dirty="0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2ECBCB4-0222-453C-82F7-E37E541961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0525" y="2354608"/>
            <a:ext cx="2590438" cy="23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Graph Convolutional Networks (GCNs)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46C05751-F668-4A5D-B7B6-D84785BC6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35" y="1354845"/>
            <a:ext cx="4723800" cy="231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E5B0424-AE7B-4931-84C5-1E941EEC83FF}"/>
              </a:ext>
            </a:extLst>
          </p:cNvPr>
          <p:cNvSpPr/>
          <p:nvPr/>
        </p:nvSpPr>
        <p:spPr>
          <a:xfrm>
            <a:off x="530425" y="1732865"/>
            <a:ext cx="4349799" cy="294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Graph Convolutional Networks (GCNs) are prevalent</a:t>
            </a:r>
          </a:p>
          <a:p>
            <a:pPr>
              <a:lnSpc>
                <a:spcPct val="150000"/>
              </a:lnSpc>
            </a:pP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Graph classification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Link prediction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cs typeface="+mn-ea"/>
                <a:sym typeface="+mn-lt"/>
              </a:rPr>
              <a:t>Graph clustering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Node classification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EAA215D4-BBD5-401F-8D6F-ECF7FAA7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7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7" name="Picture 4" descr="What are Graph Neural Networks (GNN) in AI and Machine Learning (ML)? -  Quora">
            <a:extLst>
              <a:ext uri="{FF2B5EF4-FFF2-40B4-BE49-F238E27FC236}">
                <a16:creationId xmlns:a16="http://schemas.microsoft.com/office/drawing/2014/main" id="{4645A42E-FB21-429C-86D9-1D3A557B0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35" y="3906362"/>
            <a:ext cx="4470955" cy="23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08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Graph Convolutional Networks (GCNs)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EAA215D4-BBD5-401F-8D6F-ECF7FAA7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8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A9EE5C-8BE9-46A7-A314-7F9EFC81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3584"/>
            <a:ext cx="9144000" cy="31352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B36EE2B-371D-4809-BB84-1DBBF004304A}"/>
              </a:ext>
            </a:extLst>
          </p:cNvPr>
          <p:cNvSpPr txBox="1"/>
          <p:nvPr/>
        </p:nvSpPr>
        <p:spPr>
          <a:xfrm>
            <a:off x="650891" y="1383254"/>
            <a:ext cx="4680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F487B"/>
                </a:solidFill>
                <a:cs typeface="+mn-ea"/>
                <a:sym typeface="+mn-lt"/>
              </a:rPr>
              <a:t>Neighborhood Aggregation:</a:t>
            </a:r>
          </a:p>
        </p:txBody>
      </p:sp>
      <p:sp>
        <p:nvSpPr>
          <p:cNvPr id="12" name="object 998">
            <a:extLst>
              <a:ext uri="{FF2B5EF4-FFF2-40B4-BE49-F238E27FC236}">
                <a16:creationId xmlns:a16="http://schemas.microsoft.com/office/drawing/2014/main" id="{7CB9F681-C3B8-486A-98FC-E017E3992BA7}"/>
              </a:ext>
            </a:extLst>
          </p:cNvPr>
          <p:cNvSpPr txBox="1"/>
          <p:nvPr/>
        </p:nvSpPr>
        <p:spPr>
          <a:xfrm>
            <a:off x="727803" y="1904117"/>
            <a:ext cx="7886700" cy="7797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4950" indent="-2222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65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Aggregate neighbor information and pass into a neural network</a:t>
            </a:r>
          </a:p>
          <a:p>
            <a:pPr marL="266700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+mn-ea"/>
                <a:sym typeface="+mn-lt"/>
              </a:rPr>
              <a:t>It can be viewed as a center-surround filter in CNN---graph convolutions!</a:t>
            </a:r>
          </a:p>
        </p:txBody>
      </p:sp>
    </p:spTree>
    <p:extLst>
      <p:ext uri="{BB962C8B-B14F-4D97-AF65-F5344CB8AC3E}">
        <p14:creationId xmlns:p14="http://schemas.microsoft.com/office/powerpoint/2010/main" val="223950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A1038-2A2A-4E48-B2EC-A17FDFF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Graph Convolutional Networks (GCNs)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EAA215D4-BBD5-401F-8D6F-ECF7FAA7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9069" y="6457881"/>
            <a:ext cx="1110343" cy="274637"/>
          </a:xfrm>
        </p:spPr>
        <p:txBody>
          <a:bodyPr/>
          <a:lstStyle/>
          <a:p>
            <a:pPr algn="ctr"/>
            <a:fld id="{C0B10EDF-B687-4851-88EF-036A594B1DDE}" type="slidenum">
              <a:rPr lang="zh-CN" altLang="en-US" b="1" smtClean="0">
                <a:cs typeface="+mn-ea"/>
                <a:sym typeface="+mn-lt"/>
              </a:rPr>
              <a:pPr algn="ctr"/>
              <a:t>9</a:t>
            </a:fld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CBFA16-78D3-4883-A9FF-203887071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81" r="75625" b="11256"/>
          <a:stretch/>
        </p:blipFill>
        <p:spPr>
          <a:xfrm>
            <a:off x="0" y="3139832"/>
            <a:ext cx="2228850" cy="1816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497E7C-AFB5-4961-8E59-F00CC50285D6}"/>
              </a:ext>
            </a:extLst>
          </p:cNvPr>
          <p:cNvSpPr txBox="1"/>
          <p:nvPr/>
        </p:nvSpPr>
        <p:spPr>
          <a:xfrm>
            <a:off x="650891" y="1383254"/>
            <a:ext cx="4680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GCNs and </a:t>
            </a:r>
            <a:r>
              <a:rPr lang="en-US" altLang="zh-CN" sz="2400" dirty="0">
                <a:solidFill>
                  <a:srgbClr val="1F487B"/>
                </a:solidFill>
                <a:cs typeface="+mn-ea"/>
                <a:sym typeface="+mn-lt"/>
              </a:rPr>
              <a:t>Message passing</a:t>
            </a:r>
            <a:endParaRPr lang="zh-CN" altLang="en-US" sz="2400" dirty="0">
              <a:solidFill>
                <a:srgbClr val="1F48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06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eb4275bb-7797-4b6d-b82c-a6e7c74d8c9f}"/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xlejfko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13913</TotalTime>
  <Words>1612</Words>
  <Application>Microsoft Office PowerPoint</Application>
  <PresentationFormat>全屏显示(4:3)</PresentationFormat>
  <Paragraphs>389</Paragraphs>
  <Slides>47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CMR10</vt:lpstr>
      <vt:lpstr>NimbusRomNo9L-Regu</vt:lpstr>
      <vt:lpstr>等线</vt:lpstr>
      <vt:lpstr>微软雅黑</vt:lpstr>
      <vt:lpstr>Arial</vt:lpstr>
      <vt:lpstr>Calibri Light</vt:lpstr>
      <vt:lpstr>Cambria Math</vt:lpstr>
      <vt:lpstr>Wingdings</vt:lpstr>
      <vt:lpstr>Office 主题​​</vt:lpstr>
      <vt:lpstr>PowerPoint 演示文稿</vt:lpstr>
      <vt:lpstr>Outline</vt:lpstr>
      <vt:lpstr>Outline</vt:lpstr>
      <vt:lpstr>Deep Learning on Graphs</vt:lpstr>
      <vt:lpstr>Deep Learning on Graphs</vt:lpstr>
      <vt:lpstr>Deep Learning on Graphs</vt:lpstr>
      <vt:lpstr>Graph Convolutional Networks (GCNs) </vt:lpstr>
      <vt:lpstr>Graph Convolutional Networks (GCNs) </vt:lpstr>
      <vt:lpstr>Graph Convolutional Networks (GCNs) </vt:lpstr>
      <vt:lpstr>Graph Convolutional Networks (GCNs) </vt:lpstr>
      <vt:lpstr>Graph Convolutional Networks (GCNs) </vt:lpstr>
      <vt:lpstr>Graph Convolutional Networks (GCNs) </vt:lpstr>
      <vt:lpstr>Graph Convolutional Networks (GCNs) </vt:lpstr>
      <vt:lpstr>Adversarial Attack on Images</vt:lpstr>
      <vt:lpstr>Adversarial Attack on Graphs</vt:lpstr>
      <vt:lpstr>Vulnerability of GCNs</vt:lpstr>
      <vt:lpstr>Adversarial Attack on Graphs</vt:lpstr>
      <vt:lpstr>Adversarial Defense on Graphs</vt:lpstr>
      <vt:lpstr>Adversarial Defense on Graphs</vt:lpstr>
      <vt:lpstr>Adversarial Defense on Graphs</vt:lpstr>
      <vt:lpstr>Adversarial Defense on Graphs</vt:lpstr>
      <vt:lpstr>Adversarial Defense on Graphs</vt:lpstr>
      <vt:lpstr>Outline</vt:lpstr>
      <vt:lpstr>Attack Scenario</vt:lpstr>
      <vt:lpstr>Empirical Analysis</vt:lpstr>
      <vt:lpstr>Robustness Analysis</vt:lpstr>
      <vt:lpstr>Our Argument</vt:lpstr>
      <vt:lpstr>Our Argument</vt:lpstr>
      <vt:lpstr>Outline</vt:lpstr>
      <vt:lpstr>Experiments</vt:lpstr>
      <vt:lpstr>Results: Clean Accuracy</vt:lpstr>
      <vt:lpstr>Results: Robustness against Attack</vt:lpstr>
      <vt:lpstr>Results: Robustness against Attack</vt:lpstr>
      <vt:lpstr>Results: Robustness against Attack</vt:lpstr>
      <vt:lpstr>Outline</vt:lpstr>
      <vt:lpstr>Conclusion &amp; Future Work</vt:lpstr>
      <vt:lpstr>Repository</vt:lpstr>
      <vt:lpstr>Repository</vt:lpstr>
      <vt:lpstr>Repository</vt:lpstr>
      <vt:lpstr>Repository</vt:lpstr>
      <vt:lpstr>Repository</vt:lpstr>
      <vt:lpstr>Repository</vt:lpstr>
      <vt:lpstr>Repository</vt:lpstr>
      <vt:lpstr>Repository</vt:lpstr>
      <vt:lpstr>Repository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982118840@qq.com</dc:creator>
  <cp:lastModifiedBy>Li Jintang</cp:lastModifiedBy>
  <cp:revision>1279</cp:revision>
  <cp:lastPrinted>2018-12-18T01:52:00Z</cp:lastPrinted>
  <dcterms:created xsi:type="dcterms:W3CDTF">2019-09-21T02:02:00Z</dcterms:created>
  <dcterms:modified xsi:type="dcterms:W3CDTF">2021-12-18T15:14:43Z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